
<file path=[Content_Types].xml><?xml version="1.0" encoding="utf-8"?>
<Types xmlns="http://schemas.openxmlformats.org/package/2006/content-types">
  <Override PartName="/_rels/.rels" ContentType="application/vnd.openxmlformats-package.relationships+xml"/>
  <Override PartName="/ppt/notesSlides/_rels/notesSlide70.xml.rels" ContentType="application/vnd.openxmlformats-package.relationships+xml"/>
  <Override PartName="/ppt/notesSlides/_rels/notesSlide69.xml.rels" ContentType="application/vnd.openxmlformats-package.relationships+xml"/>
  <Override PartName="/ppt/notesSlides/_rels/notesSlide67.xml.rels" ContentType="application/vnd.openxmlformats-package.relationships+xml"/>
  <Override PartName="/ppt/notesSlides/_rels/notesSlide66.xml.rels" ContentType="application/vnd.openxmlformats-package.relationships+xml"/>
  <Override PartName="/ppt/notesSlides/_rels/notesSlide63.xml.rels" ContentType="application/vnd.openxmlformats-package.relationships+xml"/>
  <Override PartName="/ppt/notesSlides/_rels/notesSlide60.xml.rels" ContentType="application/vnd.openxmlformats-package.relationships+xml"/>
  <Override PartName="/ppt/notesSlides/_rels/notesSlide29.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28.xml.rels" ContentType="application/vnd.openxmlformats-package.relationships+xml"/>
  <Override PartName="/ppt/notesSlides/_rels/notesSlide21.xml.rels" ContentType="application/vnd.openxmlformats-package.relationships+xml"/>
  <Override PartName="/ppt/notesSlides/_rels/notesSlide34.xml.rels" ContentType="application/vnd.openxmlformats-package.relationships+xml"/>
  <Override PartName="/ppt/notesSlides/_rels/notesSlide13.xml.rels" ContentType="application/vnd.openxmlformats-package.relationships+xml"/>
  <Override PartName="/ppt/notesSlides/_rels/notesSlide5.xml.rels" ContentType="application/vnd.openxmlformats-package.relationships+xml"/>
  <Override PartName="/ppt/notesSlides/_rels/notesSlide41.xml.rels" ContentType="application/vnd.openxmlformats-package.relationships+xml"/>
  <Override PartName="/ppt/notesSlides/_rels/notesSlide71.xml.rels" ContentType="application/vnd.openxmlformats-package.relationships+xml"/>
  <Override PartName="/ppt/notesSlides/_rels/notesSlide4.xml.rels" ContentType="application/vnd.openxmlformats-package.relationships+xml"/>
  <Override PartName="/ppt/notesSlides/_rels/notesSlide51.xml.rels" ContentType="application/vnd.openxmlformats-package.relationships+xml"/>
  <Override PartName="/ppt/notesSlides/_rels/notesSlide3.xml.rels" ContentType="application/vnd.openxmlformats-package.relationships+xml"/>
  <Override PartName="/ppt/notesSlides/_rels/notesSlide50.xml.rels" ContentType="application/vnd.openxmlformats-package.relationships+xml"/>
  <Override PartName="/ppt/notesSlides/_rels/notesSlide6.xml.rels" ContentType="application/vnd.openxmlformats-package.relationships+xml"/>
  <Override PartName="/ppt/notesSlides/_rels/notesSlide42.xml.rels" ContentType="application/vnd.openxmlformats-package.relationships+xml"/>
  <Override PartName="/ppt/notesSlides/_rels/notesSlide7.xml.rels" ContentType="application/vnd.openxmlformats-package.relationships+xml"/>
  <Override PartName="/ppt/notesSlides/_rels/notesSlide44.xml.rels" ContentType="application/vnd.openxmlformats-package.relationships+xml"/>
  <Override PartName="/ppt/notesSlides/_rels/notesSlide27.xml.rels" ContentType="application/vnd.openxmlformats-package.relationships+xml"/>
  <Override PartName="/ppt/notesSlides/_rels/notesSlide38.xml.rels" ContentType="application/vnd.openxmlformats-package.relationships+xml"/>
  <Override PartName="/ppt/notesSlides/_rels/notesSlide9.xml.rels" ContentType="application/vnd.openxmlformats-package.relationships+xml"/>
  <Override PartName="/ppt/notesSlides/_rels/notesSlide31.xml.rels" ContentType="application/vnd.openxmlformats-package.relationships+xml"/>
  <Override PartName="/ppt/notesSlides/_rels/notesSlide25.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2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30.xml.rels" ContentType="application/vnd.openxmlformats-package.relationships+xml"/>
  <Override PartName="/ppt/notesSlides/_rels/notesSlide32.xml.rels" ContentType="application/vnd.openxmlformats-package.relationships+xml"/>
  <Override PartName="/ppt/notesSlides/_rels/notesSlide46.xml.rels" ContentType="application/vnd.openxmlformats-package.relationships+xml"/>
  <Override PartName="/ppt/notesSlides/_rels/notesSlide33.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45.xml.rels" ContentType="application/vnd.openxmlformats-package.relationships+xml"/>
  <Override PartName="/ppt/notesSlides/_rels/notesSlide40.xml.rels" ContentType="application/vnd.openxmlformats-package.relationships+xml"/>
  <Override PartName="/ppt/notesSlides/_rels/notesSlide59.xml.rels" ContentType="application/vnd.openxmlformats-package.relationships+xml"/>
  <Override PartName="/ppt/notesSlides/_rels/notesSlide48.xml.rels" ContentType="application/vnd.openxmlformats-package.relationships+xml"/>
  <Override PartName="/ppt/notesSlides/_rels/notesSlide39.xml.rels" ContentType="application/vnd.openxmlformats-package.relationships+xml"/>
  <Override PartName="/ppt/notesSlides/_rels/notesSlide20.xml.rels" ContentType="application/vnd.openxmlformats-package.relationships+xml"/>
  <Override PartName="/ppt/notesSlides/_rels/notesSlide52.xml.rels" ContentType="application/vnd.openxmlformats-package.relationships+xml"/>
  <Override PartName="/ppt/notesSlides/_rels/notesSlide53.xml.rels" ContentType="application/vnd.openxmlformats-package.relationships+xml"/>
  <Override PartName="/ppt/notesSlides/_rels/notesSlide57.xml.rels" ContentType="application/vnd.openxmlformats-package.relationships+xml"/>
  <Override PartName="/ppt/notesSlides/_rels/notesSlide58.xml.rels" ContentType="application/vnd.openxmlformats-package.relationships+xml"/>
  <Override PartName="/ppt/notesSlides/notesSlide69.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28.xml" ContentType="application/vnd.openxmlformats-officedocument.presentationml.notesSlide+xml"/>
  <Override PartName="/ppt/notesSlides/notesSlide63.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notesSlides/notesSlide13.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48.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46.xml" ContentType="application/vnd.openxmlformats-officedocument.presentationml.notesSlide+xml"/>
  <Override PartName="/ppt/notesSlides/notesSlide29.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45.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30.xml" ContentType="application/vnd.openxmlformats-officedocument.presentationml.notesSlide+xml"/>
  <Override PartName="/ppt/notesSlides/notesSlide60.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25.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70.xml" ContentType="application/vnd.openxmlformats-officedocument.presentationml.notesSlide+xml"/>
  <Override PartName="/ppt/notesSlides/notesSlide34.xml" ContentType="application/vnd.openxmlformats-officedocument.presentationml.notesSlide+xml"/>
  <Override PartName="/ppt/notesSlides/notesSlide71.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4.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71.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52.wmf" ContentType="image/x-wmf"/>
  <Override PartName="/ppt/media/image51.wmf" ContentType="image/x-wmf"/>
  <Override PartName="/ppt/media/image50.wmf" ContentType="image/x-wmf"/>
  <Override PartName="/ppt/media/image49.wmf" ContentType="image/x-wmf"/>
  <Override PartName="/ppt/media/image47.png" ContentType="image/png"/>
  <Override PartName="/ppt/media/image19.wmf" ContentType="image/x-wmf"/>
  <Override PartName="/ppt/media/image18.png" ContentType="image/png"/>
  <Override PartName="/ppt/media/image48.png" ContentType="image/png"/>
  <Override PartName="/ppt/media/image29.gif" ContentType="image/gif"/>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1.png" ContentType="image/png"/>
  <Override PartName="/ppt/media/image30.gif" ContentType="image/gif"/>
  <Override PartName="/ppt/media/image33.png" ContentType="image/png"/>
  <Override PartName="/ppt/media/image22.wmf" ContentType="image/x-wmf"/>
  <Override PartName="/ppt/media/image2.png" ContentType="image/png"/>
  <Override PartName="/ppt/media/image1.png" ContentType="image/png"/>
  <Override PartName="/ppt/media/image5.png" ContentType="image/png"/>
  <Override PartName="/ppt/media/image7.png" ContentType="image/png"/>
  <Override PartName="/ppt/media/image3.png" ContentType="image/png"/>
  <Override PartName="/ppt/media/image34.gif" ContentType="image/gif"/>
  <Override PartName="/ppt/media/image10.png" ContentType="image/png"/>
  <Override PartName="/ppt/media/image9.png" ContentType="image/png"/>
  <Override PartName="/ppt/media/image4.png" ContentType="image/png"/>
  <Override PartName="/ppt/media/image35.gif" ContentType="image/gif"/>
  <Override PartName="/ppt/media/image23.wmf" ContentType="image/x-wmf"/>
  <Override PartName="/ppt/media/image24.wmf" ContentType="image/x-wmf"/>
  <Override PartName="/ppt/media/image36.png" ContentType="image/png"/>
  <Override PartName="/ppt/media/image25.wmf" ContentType="image/x-wmf"/>
  <Override PartName="/ppt/media/image26.wmf" ContentType="image/x-wmf"/>
  <Override PartName="/ppt/media/image40.png" ContentType="image/png"/>
  <Override PartName="/ppt/media/image38.png" ContentType="image/png"/>
  <Override PartName="/ppt/media/image27.wmf" ContentType="image/x-wmf"/>
  <Override PartName="/ppt/media/image28.wmf" ContentType="image/x-wmf"/>
  <Override PartName="/ppt/media/image42.png" ContentType="image/png"/>
  <Override PartName="/ppt/media/image20.wmf" ContentType="image/x-wmf"/>
  <Override PartName="/ppt/media/image31.png" ContentType="image/png"/>
  <Override PartName="/ppt/media/image12.png" ContentType="image/png"/>
  <Override PartName="/ppt/media/image45.jpeg" ContentType="image/jpeg"/>
  <Override PartName="/ppt/media/image21.wmf" ContentType="image/x-wmf"/>
  <Override PartName="/ppt/media/image32.png" ContentType="image/png"/>
  <Override PartName="/ppt/media/image6.png" ContentType="image/png"/>
  <Override PartName="/ppt/media/image37.gif" ContentType="image/gif"/>
  <Override PartName="/ppt/media/image8.png" ContentType="image/png"/>
  <Override PartName="/ppt/media/image39.gif" ContentType="image/gif"/>
  <Override PartName="/ppt/media/image41.gif" ContentType="image/gif"/>
  <Override PartName="/ppt/media/image43.png" ContentType="image/png"/>
  <Override PartName="/ppt/media/image44.png" ContentType="image/png"/>
  <Override PartName="/ppt/media/image46.gif" ContentType="image/gif"/>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69"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170"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171"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172" name="PlaceHolder 5"/>
          <p:cNvSpPr>
            <a:spLocks noGrp="1"/>
          </p:cNvSpPr>
          <p:nvPr>
            <p:ph type="sldNum"/>
          </p:nvPr>
        </p:nvSpPr>
        <p:spPr>
          <a:xfrm>
            <a:off x="4399200" y="9555480"/>
            <a:ext cx="3372840" cy="502560"/>
          </a:xfrm>
          <a:prstGeom prst="rect">
            <a:avLst/>
          </a:prstGeom>
        </p:spPr>
        <p:txBody>
          <a:bodyPr lIns="0" rIns="0" tIns="0" bIns="0" anchor="b"/>
          <a:p>
            <a:pPr algn="r"/>
            <a:fld id="{ABAF3303-FB1E-423B-8E41-FBE18813FD53}"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45" name="TextShape 2"/>
          <p:cNvSpPr txBox="1"/>
          <p:nvPr/>
        </p:nvSpPr>
        <p:spPr>
          <a:xfrm>
            <a:off x="3884760" y="8685360"/>
            <a:ext cx="2971440" cy="456840"/>
          </a:xfrm>
          <a:prstGeom prst="rect">
            <a:avLst/>
          </a:prstGeom>
          <a:noFill/>
          <a:ln>
            <a:noFill/>
          </a:ln>
        </p:spPr>
        <p:txBody>
          <a:bodyPr anchor="b"/>
          <a:p>
            <a:pPr algn="r">
              <a:lnSpc>
                <a:spcPct val="100000"/>
              </a:lnSpc>
            </a:pPr>
            <a:fld id="{233DAF9A-DD08-4E87-85B8-85132B3EC547}"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The Science DMZ design pattern is a set of composable ideas, including:</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The architectural element itself – the Science DMZ enclave</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Appropriate security that does not impact performance</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Dedicated systems – Data Transfer Nodes</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perfSONAR </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The elements of the Science DMZ can be combined in a variety of ways depending on the need</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547" name="TextShape 2"/>
          <p:cNvSpPr txBox="1"/>
          <p:nvPr/>
        </p:nvSpPr>
        <p:spPr>
          <a:xfrm>
            <a:off x="3884760" y="8685360"/>
            <a:ext cx="2971440" cy="456840"/>
          </a:xfrm>
          <a:prstGeom prst="rect">
            <a:avLst/>
          </a:prstGeom>
          <a:noFill/>
          <a:ln>
            <a:noFill/>
          </a:ln>
        </p:spPr>
        <p:txBody>
          <a:bodyPr anchor="b"/>
          <a:p>
            <a:pPr algn="r">
              <a:lnSpc>
                <a:spcPct val="100000"/>
              </a:lnSpc>
            </a:pPr>
            <a:fld id="{F9EC6196-5B67-44FF-93A0-19E5EAD6BCCF}"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The green data path is susceptible to TCP performance problems stemming from packet loss combined with long distances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red data path is very low latency – loss matters much less here (though too much loss will still cause problems)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Remember the throughput vs. latency graph</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49" name="TextShape 2"/>
          <p:cNvSpPr txBox="1"/>
          <p:nvPr/>
        </p:nvSpPr>
        <p:spPr>
          <a:xfrm>
            <a:off x="3884760" y="8685360"/>
            <a:ext cx="2971440" cy="456840"/>
          </a:xfrm>
          <a:prstGeom prst="rect">
            <a:avLst/>
          </a:prstGeom>
          <a:noFill/>
          <a:ln>
            <a:noFill/>
          </a:ln>
        </p:spPr>
        <p:txBody>
          <a:bodyPr anchor="b"/>
          <a:p>
            <a:pPr algn="r">
              <a:lnSpc>
                <a:spcPct val="100000"/>
              </a:lnSpc>
            </a:pPr>
            <a:fld id="{6D9E86E7-3BB2-4988-B253-FF30E62EC6D8}"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Applying the Science DMZ design patterns to a supercomputer center</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pPr>
              <a:lnSpc>
                <a:spcPct val="100000"/>
              </a:lnSpc>
              <a:spcBef>
                <a:spcPts val="360"/>
              </a:spcBef>
            </a:pPr>
            <a:r>
              <a:rPr b="0" lang="en-US" sz="2000" spc="-1" strike="noStrike">
                <a:solidFill>
                  <a:srgbClr val="000000"/>
                </a:solidFill>
                <a:uFill>
                  <a:solidFill>
                    <a:srgbClr val="ffffff"/>
                  </a:solidFill>
                </a:uFill>
                <a:latin typeface="Arial"/>
              </a:rPr>
              <a:t>Note global filesystem – avoids double-copy workflow between DTNs and compute resources</a:t>
            </a:r>
            <a:endParaRPr b="0" lang="en-US" sz="2000" spc="-1" strike="noStrike">
              <a:solidFill>
                <a:srgbClr val="000000"/>
              </a:solidFill>
              <a:uFill>
                <a:solidFill>
                  <a:srgbClr val="ffffff"/>
                </a:solidFill>
              </a:uFill>
              <a:latin typeface="Arial"/>
            </a:endParaRPr>
          </a:p>
          <a:p>
            <a:pPr>
              <a:lnSpc>
                <a:spcPct val="100000"/>
              </a:lnSpc>
              <a:spcBef>
                <a:spcPts val="360"/>
              </a:spcBef>
            </a:pPr>
            <a:r>
              <a:rPr b="0" lang="en-US" sz="2000" spc="-1" strike="noStrike">
                <a:solidFill>
                  <a:srgbClr val="000000"/>
                </a:solidFill>
                <a:uFill>
                  <a:solidFill>
                    <a:srgbClr val="ffffff"/>
                  </a:solidFill>
                </a:uFill>
                <a:latin typeface="Arial"/>
              </a:rPr>
              <a:t>DTNs are not part of major computational resource, and so are not entangled with its config</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spcBef>
                <a:spcPts val="360"/>
              </a:spcBef>
            </a:pPr>
            <a:r>
              <a:rPr b="0" lang="en-US" sz="2000" spc="-1" strike="noStrike">
                <a:solidFill>
                  <a:srgbClr val="000000"/>
                </a:solidFill>
                <a:uFill>
                  <a:solidFill>
                    <a:srgbClr val="ffffff"/>
                  </a:solidFill>
                </a:uFill>
                <a:latin typeface="Arial"/>
              </a:rPr>
              <a:t>Science DMZ does not look discrete – however, the elements are here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Firewall appropriately placed</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Security for major resources and DTNs implemented in network core</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PerfSONAR for performance assurance</a:t>
            </a:r>
            <a:endParaRPr b="0" lang="en-US" sz="2000" spc="-1" strike="noStrike">
              <a:solidFill>
                <a:srgbClr val="000000"/>
              </a:solidFill>
              <a:uFill>
                <a:solidFill>
                  <a:srgbClr val="ffffff"/>
                </a:solidFill>
              </a:uFill>
              <a:latin typeface="Arial"/>
            </a:endParaRPr>
          </a:p>
        </p:txBody>
      </p:sp>
      <p:sp>
        <p:nvSpPr>
          <p:cNvPr id="551" name="TextShape 2"/>
          <p:cNvSpPr txBox="1"/>
          <p:nvPr/>
        </p:nvSpPr>
        <p:spPr>
          <a:xfrm>
            <a:off x="3884760" y="8685360"/>
            <a:ext cx="2971440" cy="456840"/>
          </a:xfrm>
          <a:prstGeom prst="rect">
            <a:avLst/>
          </a:prstGeom>
          <a:noFill/>
          <a:ln>
            <a:noFill/>
          </a:ln>
        </p:spPr>
        <p:txBody>
          <a:bodyPr anchor="b"/>
          <a:p>
            <a:pPr algn="r">
              <a:lnSpc>
                <a:spcPct val="100000"/>
              </a:lnSpc>
            </a:pPr>
            <a:fld id="{90896515-A0A1-4861-81DA-33E60377D52C}"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DTNs are not part of major computational resource, and so are not entangled with its config</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Note virtual circuit path (OSCARS, ION, SDN, etc)</a:t>
            </a:r>
            <a:endParaRPr b="0" lang="en-US" sz="2000" spc="-1" strike="noStrike">
              <a:solidFill>
                <a:srgbClr val="000000"/>
              </a:solidFill>
              <a:uFill>
                <a:solidFill>
                  <a:srgbClr val="ffffff"/>
                </a:solidFill>
              </a:uFill>
              <a:latin typeface="Arial"/>
            </a:endParaRPr>
          </a:p>
        </p:txBody>
      </p:sp>
      <p:sp>
        <p:nvSpPr>
          <p:cNvPr id="553" name="TextShape 2"/>
          <p:cNvSpPr txBox="1"/>
          <p:nvPr/>
        </p:nvSpPr>
        <p:spPr>
          <a:xfrm>
            <a:off x="3884760" y="8685360"/>
            <a:ext cx="2971440" cy="456840"/>
          </a:xfrm>
          <a:prstGeom prst="rect">
            <a:avLst/>
          </a:prstGeom>
          <a:noFill/>
          <a:ln>
            <a:noFill/>
          </a:ln>
        </p:spPr>
        <p:txBody>
          <a:bodyPr anchor="b"/>
          <a:p>
            <a:pPr algn="r">
              <a:lnSpc>
                <a:spcPct val="100000"/>
              </a:lnSpc>
            </a:pPr>
            <a:fld id="{194198CB-2FF1-4B73-BF96-4FC797C4A9C9}"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29" name="TextShape 2"/>
          <p:cNvSpPr txBox="1"/>
          <p:nvPr/>
        </p:nvSpPr>
        <p:spPr>
          <a:xfrm>
            <a:off x="3884760" y="8685360"/>
            <a:ext cx="2971440" cy="456840"/>
          </a:xfrm>
          <a:prstGeom prst="rect">
            <a:avLst/>
          </a:prstGeom>
          <a:noFill/>
          <a:ln>
            <a:noFill/>
          </a:ln>
        </p:spPr>
        <p:txBody>
          <a:bodyPr anchor="b"/>
          <a:p>
            <a:pPr algn="r">
              <a:lnSpc>
                <a:spcPct val="100000"/>
              </a:lnSpc>
            </a:pPr>
            <a:fld id="{EC3A9693-60CD-4B67-B656-B5B717ACA4AC}"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Major data resource (e.g. LHC Tier1)</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Lots of parallelism (data transfer clusters)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Firewalls as appropriate</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PerfSONAR</a:t>
            </a:r>
            <a:endParaRPr b="0" lang="en-US" sz="2000" spc="-1" strike="noStrike">
              <a:solidFill>
                <a:srgbClr val="000000"/>
              </a:solidFill>
              <a:uFill>
                <a:solidFill>
                  <a:srgbClr val="ffffff"/>
                </a:solidFill>
              </a:uFill>
              <a:latin typeface="Arial"/>
            </a:endParaRPr>
          </a:p>
        </p:txBody>
      </p:sp>
      <p:sp>
        <p:nvSpPr>
          <p:cNvPr id="555" name="TextShape 2"/>
          <p:cNvSpPr txBox="1"/>
          <p:nvPr/>
        </p:nvSpPr>
        <p:spPr>
          <a:xfrm>
            <a:off x="3884760" y="8685360"/>
            <a:ext cx="2971440" cy="456840"/>
          </a:xfrm>
          <a:prstGeom prst="rect">
            <a:avLst/>
          </a:prstGeom>
          <a:noFill/>
          <a:ln>
            <a:noFill/>
          </a:ln>
        </p:spPr>
        <p:txBody>
          <a:bodyPr anchor="b"/>
          <a:p>
            <a:pPr algn="r">
              <a:lnSpc>
                <a:spcPct val="100000"/>
              </a:lnSpc>
            </a:pPr>
            <a:fld id="{AB3BA88F-4B2D-445B-A916-42F03C7A2210}"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The loss-sensitive data path covers the entire network front-end</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However – note that the Science DMZ principles are all still here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Especially note security – would you want to drag all this through the enterprise firewall?  Far better to do the security in the Science DMZ.</a:t>
            </a:r>
            <a:endParaRPr b="0" lang="en-US" sz="2000" spc="-1" strike="noStrike">
              <a:solidFill>
                <a:srgbClr val="000000"/>
              </a:solidFill>
              <a:uFill>
                <a:solidFill>
                  <a:srgbClr val="ffffff"/>
                </a:solidFill>
              </a:uFill>
              <a:latin typeface="Arial"/>
            </a:endParaRPr>
          </a:p>
        </p:txBody>
      </p:sp>
      <p:sp>
        <p:nvSpPr>
          <p:cNvPr id="557" name="TextShape 2"/>
          <p:cNvSpPr txBox="1"/>
          <p:nvPr/>
        </p:nvSpPr>
        <p:spPr>
          <a:xfrm>
            <a:off x="3884760" y="8685360"/>
            <a:ext cx="2971440" cy="456840"/>
          </a:xfrm>
          <a:prstGeom prst="rect">
            <a:avLst/>
          </a:prstGeom>
          <a:noFill/>
          <a:ln>
            <a:noFill/>
          </a:ln>
        </p:spPr>
        <p:txBody>
          <a:bodyPr anchor="b"/>
          <a:p>
            <a:pPr algn="r">
              <a:lnSpc>
                <a:spcPct val="100000"/>
              </a:lnSpc>
            </a:pPr>
            <a:fld id="{F53EF840-29F8-4A46-A6A4-4E66ACA752F1}"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This provides distributed connectivity to a central Science DMZ </a:t>
            </a:r>
            <a:endParaRPr b="0" lang="en-US" sz="2000" spc="-1" strike="noStrike">
              <a:solidFill>
                <a:srgbClr val="000000"/>
              </a:solidFill>
              <a:uFill>
                <a:solidFill>
                  <a:srgbClr val="ffffff"/>
                </a:solidFill>
              </a:uFill>
              <a:latin typeface="Arial"/>
            </a:endParaRPr>
          </a:p>
        </p:txBody>
      </p:sp>
      <p:sp>
        <p:nvSpPr>
          <p:cNvPr id="559" name="TextShape 2"/>
          <p:cNvSpPr txBox="1"/>
          <p:nvPr/>
        </p:nvSpPr>
        <p:spPr>
          <a:xfrm>
            <a:off x="3884760" y="8685360"/>
            <a:ext cx="2971440" cy="456840"/>
          </a:xfrm>
          <a:prstGeom prst="rect">
            <a:avLst/>
          </a:prstGeom>
          <a:noFill/>
          <a:ln>
            <a:noFill/>
          </a:ln>
        </p:spPr>
        <p:txBody>
          <a:bodyPr anchor="b"/>
          <a:p>
            <a:pPr algn="r">
              <a:lnSpc>
                <a:spcPct val="100000"/>
              </a:lnSpc>
            </a:pPr>
            <a:fld id="{6F02AF0F-BB65-493B-A0AD-A036654024D4}"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In this case, each Science DMZ can be run separately (e.g. by individual departments or laboratories)</a:t>
            </a:r>
            <a:endParaRPr b="0" lang="en-US" sz="2000" spc="-1" strike="noStrike">
              <a:solidFill>
                <a:srgbClr val="000000"/>
              </a:solidFill>
              <a:uFill>
                <a:solidFill>
                  <a:srgbClr val="ffffff"/>
                </a:solidFill>
              </a:uFill>
              <a:latin typeface="Arial"/>
            </a:endParaRPr>
          </a:p>
        </p:txBody>
      </p:sp>
      <p:sp>
        <p:nvSpPr>
          <p:cNvPr id="561" name="TextShape 2"/>
          <p:cNvSpPr txBox="1"/>
          <p:nvPr/>
        </p:nvSpPr>
        <p:spPr>
          <a:xfrm>
            <a:off x="3884760" y="8685360"/>
            <a:ext cx="2971440" cy="456840"/>
          </a:xfrm>
          <a:prstGeom prst="rect">
            <a:avLst/>
          </a:prstGeom>
          <a:noFill/>
          <a:ln>
            <a:noFill/>
          </a:ln>
        </p:spPr>
        <p:txBody>
          <a:bodyPr anchor="b"/>
          <a:p>
            <a:pPr algn="r">
              <a:lnSpc>
                <a:spcPct val="100000"/>
              </a:lnSpc>
            </a:pPr>
            <a:fld id="{891A9908-8D64-473A-9643-9EE05BD3290E}"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Example of workload – ALS DTN became central to most data handling tasks on the beamline within about a month of deployment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Science DMZ model can easily be replicated because of its modularity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63" name="TextShape 2"/>
          <p:cNvSpPr txBox="1"/>
          <p:nvPr/>
        </p:nvSpPr>
        <p:spPr>
          <a:xfrm>
            <a:off x="3884760" y="8685360"/>
            <a:ext cx="2971440" cy="456840"/>
          </a:xfrm>
          <a:prstGeom prst="rect">
            <a:avLst/>
          </a:prstGeom>
          <a:noFill/>
          <a:ln>
            <a:noFill/>
          </a:ln>
        </p:spPr>
        <p:txBody>
          <a:bodyPr anchor="b"/>
          <a:p>
            <a:pPr algn="r">
              <a:lnSpc>
                <a:spcPct val="100000"/>
              </a:lnSpc>
            </a:pPr>
            <a:fld id="{F664D0C5-B6DC-4ABF-8573-EFBA908F094B}"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The next couple are examples of integrating SDN into a DMZ environment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1</a:t>
            </a:r>
            <a:r>
              <a:rPr b="0" lang="en-US" sz="2000" spc="-1" strike="noStrike" baseline="30000">
                <a:solidFill>
                  <a:srgbClr val="000000"/>
                </a:solidFill>
                <a:uFill>
                  <a:solidFill>
                    <a:srgbClr val="ffffff"/>
                  </a:solidFill>
                </a:uFill>
                <a:latin typeface="Arial"/>
              </a:rPr>
              <a:t>st</a:t>
            </a:r>
            <a:r>
              <a:rPr b="0" lang="en-US" sz="2000" spc="-1" strike="noStrike">
                <a:solidFill>
                  <a:srgbClr val="000000"/>
                </a:solidFill>
                <a:uFill>
                  <a:solidFill>
                    <a:srgbClr val="ffffff"/>
                  </a:solidFill>
                </a:uFill>
                <a:latin typeface="Arial"/>
              </a:rPr>
              <a:t> it is experimental, then it gradually moves into production.  </a:t>
            </a:r>
            <a:endParaRPr b="0" lang="en-US" sz="2000" spc="-1" strike="noStrike">
              <a:solidFill>
                <a:srgbClr val="000000"/>
              </a:solidFill>
              <a:uFill>
                <a:solidFill>
                  <a:srgbClr val="ffffff"/>
                </a:solidFill>
              </a:uFill>
              <a:latin typeface="Arial"/>
            </a:endParaRPr>
          </a:p>
        </p:txBody>
      </p:sp>
      <p:sp>
        <p:nvSpPr>
          <p:cNvPr id="565" name="TextShape 2"/>
          <p:cNvSpPr txBox="1"/>
          <p:nvPr/>
        </p:nvSpPr>
        <p:spPr>
          <a:xfrm>
            <a:off x="3884760" y="8685360"/>
            <a:ext cx="2971440" cy="456840"/>
          </a:xfrm>
          <a:prstGeom prst="rect">
            <a:avLst/>
          </a:prstGeom>
          <a:noFill/>
          <a:ln>
            <a:noFill/>
          </a:ln>
        </p:spPr>
        <p:txBody>
          <a:bodyPr anchor="b"/>
          <a:p>
            <a:pPr algn="r">
              <a:lnSpc>
                <a:spcPct val="100000"/>
              </a:lnSpc>
            </a:pPr>
            <a:fld id="{8AE9FFD9-8FA1-4CA8-B464-C9194F68F09F}"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A brief introduction to the impacts of buffering on network traffic.  Key points: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Host interfaces ‘burst’ at line rate, and then wait (e.g. it’s binary behavior, not a nice steady pacing at some average rate)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multiple ingress flows behave differently depending on the architecture of the switch.  If its ‘shared’ memory, all may be using the same memory buffer.  If each interface has its own, then 1 or 2 bursting may be less impactful on the rest of the interfaces.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buffer bloat is typically not a concern in a Science DMZ</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67" name="TextShape 2"/>
          <p:cNvSpPr txBox="1"/>
          <p:nvPr/>
        </p:nvSpPr>
        <p:spPr>
          <a:xfrm>
            <a:off x="3884760" y="8685360"/>
            <a:ext cx="2971440" cy="456840"/>
          </a:xfrm>
          <a:prstGeom prst="rect">
            <a:avLst/>
          </a:prstGeom>
          <a:noFill/>
          <a:ln>
            <a:noFill/>
          </a:ln>
        </p:spPr>
        <p:txBody>
          <a:bodyPr anchor="b"/>
          <a:p>
            <a:pPr algn="r">
              <a:lnSpc>
                <a:spcPct val="100000"/>
              </a:lnSpc>
            </a:pPr>
            <a:fld id="{AE19C528-AFE6-4F96-8E8F-76E90F79452A}"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Goes along with the previous – output is just as important as input</a:t>
            </a:r>
            <a:endParaRPr b="0" lang="en-US" sz="2000" spc="-1" strike="noStrike">
              <a:solidFill>
                <a:srgbClr val="000000"/>
              </a:solidFill>
              <a:uFill>
                <a:solidFill>
                  <a:srgbClr val="ffffff"/>
                </a:solidFill>
              </a:uFill>
              <a:latin typeface="Arial"/>
            </a:endParaRPr>
          </a:p>
        </p:txBody>
      </p:sp>
      <p:sp>
        <p:nvSpPr>
          <p:cNvPr id="569" name="TextShape 2"/>
          <p:cNvSpPr txBox="1"/>
          <p:nvPr/>
        </p:nvSpPr>
        <p:spPr>
          <a:xfrm>
            <a:off x="3884760" y="8685360"/>
            <a:ext cx="2971440" cy="456840"/>
          </a:xfrm>
          <a:prstGeom prst="rect">
            <a:avLst/>
          </a:prstGeom>
          <a:noFill/>
          <a:ln>
            <a:noFill/>
          </a:ln>
        </p:spPr>
        <p:txBody>
          <a:bodyPr anchor="b"/>
          <a:p>
            <a:pPr algn="r">
              <a:lnSpc>
                <a:spcPct val="100000"/>
              </a:lnSpc>
            </a:pPr>
            <a:fld id="{2FCCEA27-5A21-4E92-922D-4FD13D3FCA76}"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In the outbound direction, traffic from the cluster goes from 10G to 1G on the department core switch – the 10G DTN will burst, causing loss if the 1G output queue is too shallow</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In the outbound direction, many 1G workstations can congest a single 1G uplink port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In the inbound direction, 10G of WAN traffic goes to a 1G port facing the department core switch – likely loss location (and on the wide area path to the DTN!)</a:t>
            </a:r>
            <a:endParaRPr b="0" lang="en-US" sz="2000" spc="-1" strike="noStrike">
              <a:solidFill>
                <a:srgbClr val="000000"/>
              </a:solidFill>
              <a:uFill>
                <a:solidFill>
                  <a:srgbClr val="ffffff"/>
                </a:solidFill>
              </a:uFill>
              <a:latin typeface="Arial"/>
            </a:endParaRPr>
          </a:p>
          <a:p>
            <a:pPr>
              <a:lnSpc>
                <a:spcPct val="100000"/>
              </a:lnSpc>
              <a:spcBef>
                <a:spcPts val="360"/>
              </a:spcBef>
            </a:pPr>
            <a:endParaRPr b="0" lang="en-US" sz="2000" spc="-1" strike="noStrike">
              <a:solidFill>
                <a:srgbClr val="000000"/>
              </a:solidFill>
              <a:uFill>
                <a:solidFill>
                  <a:srgbClr val="ffffff"/>
                </a:solidFill>
              </a:uFill>
              <a:latin typeface="Arial"/>
            </a:endParaRPr>
          </a:p>
          <a:p>
            <a:pPr>
              <a:lnSpc>
                <a:spcPct val="100000"/>
              </a:lnSpc>
              <a:spcBef>
                <a:spcPts val="360"/>
              </a:spcBef>
            </a:pPr>
            <a:r>
              <a:rPr b="0" lang="en-US" sz="2000" spc="-1" strike="noStrike">
                <a:solidFill>
                  <a:srgbClr val="000000"/>
                </a:solidFill>
                <a:uFill>
                  <a:solidFill>
                    <a:srgbClr val="ffffff"/>
                  </a:solidFill>
                </a:uFill>
                <a:latin typeface="Arial"/>
              </a:rPr>
              <a:t>There are a lot of networks with this sort of problem.</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The best way to find the problem is to use perfSONAR</a:t>
            </a:r>
            <a:endParaRPr b="0" lang="en-US" sz="2000" spc="-1" strike="noStrike">
              <a:solidFill>
                <a:srgbClr val="000000"/>
              </a:solidFill>
              <a:uFill>
                <a:solidFill>
                  <a:srgbClr val="ffffff"/>
                </a:solidFill>
              </a:uFill>
              <a:latin typeface="Arial"/>
            </a:endParaRPr>
          </a:p>
        </p:txBody>
      </p:sp>
      <p:sp>
        <p:nvSpPr>
          <p:cNvPr id="571" name="TextShape 2"/>
          <p:cNvSpPr txBox="1"/>
          <p:nvPr/>
        </p:nvSpPr>
        <p:spPr>
          <a:xfrm>
            <a:off x="3884760" y="8685360"/>
            <a:ext cx="2971440" cy="456840"/>
          </a:xfrm>
          <a:prstGeom prst="rect">
            <a:avLst/>
          </a:prstGeom>
          <a:noFill/>
          <a:ln>
            <a:noFill/>
          </a:ln>
        </p:spPr>
        <p:txBody>
          <a:bodyPr anchor="b"/>
          <a:p>
            <a:pPr algn="r">
              <a:lnSpc>
                <a:spcPct val="100000"/>
              </a:lnSpc>
            </a:pPr>
            <a:fld id="{BF36362D-9596-4533-B6EF-04730C0B64BA}"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Human factors – attention span, ability to manage complexity – these are constant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There is a huge amount of promise in data-intensive science.  Effective use of networks can help realize those benefits.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Science DMZ model helps address the difficulties scientists often experience with using networks.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31" name="TextShape 2"/>
          <p:cNvSpPr txBox="1"/>
          <p:nvPr/>
        </p:nvSpPr>
        <p:spPr>
          <a:xfrm>
            <a:off x="3884760" y="8685360"/>
            <a:ext cx="2971440" cy="456840"/>
          </a:xfrm>
          <a:prstGeom prst="rect">
            <a:avLst/>
          </a:prstGeom>
          <a:noFill/>
          <a:ln>
            <a:noFill/>
          </a:ln>
        </p:spPr>
        <p:txBody>
          <a:bodyPr anchor="b"/>
          <a:p>
            <a:pPr algn="r">
              <a:lnSpc>
                <a:spcPct val="100000"/>
              </a:lnSpc>
            </a:pPr>
            <a:fld id="{022DAFD1-A7D3-4B3D-B9E0-42CD9175D515}"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73" name="TextShape 2"/>
          <p:cNvSpPr txBox="1"/>
          <p:nvPr/>
        </p:nvSpPr>
        <p:spPr>
          <a:xfrm>
            <a:off x="3884760" y="8685360"/>
            <a:ext cx="2971440" cy="456840"/>
          </a:xfrm>
          <a:prstGeom prst="rect">
            <a:avLst/>
          </a:prstGeom>
          <a:noFill/>
          <a:ln>
            <a:noFill/>
          </a:ln>
        </p:spPr>
        <p:txBody>
          <a:bodyPr anchor="b"/>
          <a:p>
            <a:pPr algn="r">
              <a:lnSpc>
                <a:spcPct val="100000"/>
              </a:lnSpc>
            </a:pPr>
            <a:fld id="{EBC1017E-5F25-43ED-9A18-6ABC3075174C}"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Remember – TCP promises reliable data delivery, not performance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In order for scientists to see high-performance correct behavior consistently, network engineers must be able to find and fix problems quickly.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Waiting around for trouble tickets is clearly the wrong approach</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Not all problems are immediately obvious – many are known as “soft failures”</a:t>
            </a:r>
            <a:endParaRPr b="0" lang="en-US" sz="2000" spc="-1" strike="noStrike">
              <a:solidFill>
                <a:srgbClr val="000000"/>
              </a:solidFill>
              <a:uFill>
                <a:solidFill>
                  <a:srgbClr val="ffffff"/>
                </a:solidFill>
              </a:uFill>
              <a:latin typeface="Arial"/>
            </a:endParaRPr>
          </a:p>
        </p:txBody>
      </p:sp>
      <p:sp>
        <p:nvSpPr>
          <p:cNvPr id="575" name="TextShape 2"/>
          <p:cNvSpPr txBox="1"/>
          <p:nvPr/>
        </p:nvSpPr>
        <p:spPr>
          <a:xfrm>
            <a:off x="3884760" y="8685360"/>
            <a:ext cx="2971440" cy="456840"/>
          </a:xfrm>
          <a:prstGeom prst="rect">
            <a:avLst/>
          </a:prstGeom>
          <a:noFill/>
          <a:ln>
            <a:noFill/>
          </a:ln>
        </p:spPr>
        <p:txBody>
          <a:bodyPr anchor="b"/>
          <a:p>
            <a:pPr algn="r">
              <a:lnSpc>
                <a:spcPct val="100000"/>
              </a:lnSpc>
            </a:pPr>
            <a:fld id="{D6F55B3E-8832-4058-A006-3B6EDCAC14F5}"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If something is down hard, it’s easy to find</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Soft failures are often visible only from the end systems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is what makes perfSONAR so valuable – it behaves as an end system behaves, but it measures what the network does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Remember – we want to find the problems </a:t>
            </a:r>
            <a:r>
              <a:rPr b="1" lang="en-US" sz="2000" spc="-1" strike="noStrike">
                <a:solidFill>
                  <a:srgbClr val="000000"/>
                </a:solidFill>
                <a:uFill>
                  <a:solidFill>
                    <a:srgbClr val="ffffff"/>
                  </a:solidFill>
                </a:uFill>
                <a:latin typeface="Arial"/>
              </a:rPr>
              <a:t>BEFORE</a:t>
            </a:r>
            <a:r>
              <a:rPr b="0" lang="en-US" sz="2000" spc="-1" strike="noStrike">
                <a:solidFill>
                  <a:srgbClr val="000000"/>
                </a:solidFill>
                <a:uFill>
                  <a:solidFill>
                    <a:srgbClr val="ffffff"/>
                  </a:solidFill>
                </a:uFill>
                <a:latin typeface="Arial"/>
              </a:rPr>
              <a:t> the users do</a:t>
            </a:r>
            <a:endParaRPr b="0" lang="en-US" sz="2000" spc="-1" strike="noStrike">
              <a:solidFill>
                <a:srgbClr val="000000"/>
              </a:solidFill>
              <a:uFill>
                <a:solidFill>
                  <a:srgbClr val="ffffff"/>
                </a:solidFill>
              </a:uFill>
              <a:latin typeface="Arial"/>
            </a:endParaRPr>
          </a:p>
        </p:txBody>
      </p:sp>
      <p:sp>
        <p:nvSpPr>
          <p:cNvPr id="577" name="TextShape 2"/>
          <p:cNvSpPr txBox="1"/>
          <p:nvPr/>
        </p:nvSpPr>
        <p:spPr>
          <a:xfrm>
            <a:off x="3884760" y="8685360"/>
            <a:ext cx="2971440" cy="456840"/>
          </a:xfrm>
          <a:prstGeom prst="rect">
            <a:avLst/>
          </a:prstGeom>
          <a:noFill/>
          <a:ln>
            <a:noFill/>
          </a:ln>
        </p:spPr>
        <p:txBody>
          <a:bodyPr anchor="b"/>
          <a:p>
            <a:pPr algn="r">
              <a:lnSpc>
                <a:spcPct val="100000"/>
              </a:lnSpc>
            </a:pPr>
            <a:fld id="{ED0AAC21-4EB2-4B2A-97B8-0C62D18377A6}"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2 quick examples of soft failures: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first of these was a Cisco 6509 that had over-filled its route table due to a misconfiguration, but the config had been fixed.  The performance problem persisted until the router was rebooted.  This could not have been found by auditing the configuration.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second is a relatively common problem – in a big network there are a lot of pluggable optics packs, and sometimes they just go bad.  Often they cause performance problems (soft failure) for a long time before they finally die (hard failure)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79" name="TextShape 2"/>
          <p:cNvSpPr txBox="1"/>
          <p:nvPr/>
        </p:nvSpPr>
        <p:spPr>
          <a:xfrm>
            <a:off x="3884760" y="8685360"/>
            <a:ext cx="2971440" cy="456840"/>
          </a:xfrm>
          <a:prstGeom prst="rect">
            <a:avLst/>
          </a:prstGeom>
          <a:noFill/>
          <a:ln>
            <a:noFill/>
          </a:ln>
        </p:spPr>
        <p:txBody>
          <a:bodyPr anchor="b"/>
          <a:p>
            <a:pPr algn="r">
              <a:lnSpc>
                <a:spcPct val="100000"/>
              </a:lnSpc>
            </a:pPr>
            <a:fld id="{C0E4CAA1-7E41-406F-A2B6-F9B1E1A52F7E}"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perfSONAR is the gold standard tool for performance testing, measurement, and interdomain troubleshooting in science networks</a:t>
            </a:r>
            <a:endParaRPr b="0" lang="en-US" sz="2000" spc="-1" strike="noStrike">
              <a:solidFill>
                <a:srgbClr val="000000"/>
              </a:solidFill>
              <a:uFill>
                <a:solidFill>
                  <a:srgbClr val="ffffff"/>
                </a:solidFill>
              </a:uFill>
              <a:latin typeface="Arial"/>
            </a:endParaRPr>
          </a:p>
        </p:txBody>
      </p:sp>
      <p:sp>
        <p:nvSpPr>
          <p:cNvPr id="581" name="TextShape 2"/>
          <p:cNvSpPr txBox="1"/>
          <p:nvPr/>
        </p:nvSpPr>
        <p:spPr>
          <a:xfrm>
            <a:off x="3884760" y="8685360"/>
            <a:ext cx="2971440" cy="456840"/>
          </a:xfrm>
          <a:prstGeom prst="rect">
            <a:avLst/>
          </a:prstGeom>
          <a:noFill/>
          <a:ln>
            <a:noFill/>
          </a:ln>
        </p:spPr>
        <p:txBody>
          <a:bodyPr anchor="b"/>
          <a:p>
            <a:pPr algn="r">
              <a:lnSpc>
                <a:spcPct val="100000"/>
              </a:lnSpc>
            </a:pPr>
            <a:fld id="{C8A99D7A-345E-4246-A996-EAC6C4072BAA}"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Deployment curve through April 2014</a:t>
            </a:r>
            <a:endParaRPr b="0" lang="en-US" sz="2000" spc="-1" strike="noStrike">
              <a:solidFill>
                <a:srgbClr val="000000"/>
              </a:solidFill>
              <a:uFill>
                <a:solidFill>
                  <a:srgbClr val="ffffff"/>
                </a:solidFill>
              </a:uFill>
              <a:latin typeface="Arial"/>
            </a:endParaRPr>
          </a:p>
        </p:txBody>
      </p:sp>
      <p:sp>
        <p:nvSpPr>
          <p:cNvPr id="583" name="TextShape 2"/>
          <p:cNvSpPr txBox="1"/>
          <p:nvPr/>
        </p:nvSpPr>
        <p:spPr>
          <a:xfrm>
            <a:off x="3884760" y="8685360"/>
            <a:ext cx="2971440" cy="456840"/>
          </a:xfrm>
          <a:prstGeom prst="rect">
            <a:avLst/>
          </a:prstGeom>
          <a:noFill/>
          <a:ln>
            <a:noFill/>
          </a:ln>
        </p:spPr>
        <p:txBody>
          <a:bodyPr anchor="b"/>
          <a:p>
            <a:pPr algn="r">
              <a:lnSpc>
                <a:spcPct val="100000"/>
              </a:lnSpc>
            </a:pPr>
            <a:fld id="{CA3DFE9C-E1E5-4301-BDB3-2DD7ED146067}"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How to find perfSONAR servers and services</a:t>
            </a:r>
            <a:endParaRPr b="0" lang="en-US" sz="2000" spc="-1" strike="noStrike">
              <a:solidFill>
                <a:srgbClr val="000000"/>
              </a:solidFill>
              <a:uFill>
                <a:solidFill>
                  <a:srgbClr val="ffffff"/>
                </a:solidFill>
              </a:uFill>
              <a:latin typeface="Arial"/>
            </a:endParaRPr>
          </a:p>
        </p:txBody>
      </p:sp>
      <p:sp>
        <p:nvSpPr>
          <p:cNvPr id="585" name="TextShape 2"/>
          <p:cNvSpPr txBox="1"/>
          <p:nvPr/>
        </p:nvSpPr>
        <p:spPr>
          <a:xfrm>
            <a:off x="3884760" y="8685360"/>
            <a:ext cx="2971440" cy="456840"/>
          </a:xfrm>
          <a:prstGeom prst="rect">
            <a:avLst/>
          </a:prstGeom>
          <a:noFill/>
          <a:ln>
            <a:noFill/>
          </a:ln>
        </p:spPr>
        <p:txBody>
          <a:bodyPr anchor="b"/>
          <a:p>
            <a:pPr algn="r">
              <a:lnSpc>
                <a:spcPct val="100000"/>
              </a:lnSpc>
            </a:pPr>
            <a:fld id="{4E1BFAAC-5EDF-43B5-A4A0-F0B817F25D9B}"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Integrating regular testing into a visualization (ESnet example).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Performance data is public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tool can trigger alerts to notify NOC staff.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is a very valuable tool for setting expectations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87" name="TextShape 2"/>
          <p:cNvSpPr txBox="1"/>
          <p:nvPr/>
        </p:nvSpPr>
        <p:spPr>
          <a:xfrm>
            <a:off x="3884760" y="8685360"/>
            <a:ext cx="2971440" cy="456840"/>
          </a:xfrm>
          <a:prstGeom prst="rect">
            <a:avLst/>
          </a:prstGeom>
          <a:noFill/>
          <a:ln>
            <a:noFill/>
          </a:ln>
        </p:spPr>
        <p:txBody>
          <a:bodyPr anchor="b"/>
          <a:p>
            <a:pPr algn="r">
              <a:lnSpc>
                <a:spcPct val="100000"/>
              </a:lnSpc>
            </a:pPr>
            <a:fld id="{4B334BF3-6B68-4BD5-85FB-66F927D1ED7B}"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89" name="TextShape 2"/>
          <p:cNvSpPr txBox="1"/>
          <p:nvPr/>
        </p:nvSpPr>
        <p:spPr>
          <a:xfrm>
            <a:off x="3884760" y="8685360"/>
            <a:ext cx="2971440" cy="456840"/>
          </a:xfrm>
          <a:prstGeom prst="rect">
            <a:avLst/>
          </a:prstGeom>
          <a:noFill/>
          <a:ln>
            <a:noFill/>
          </a:ln>
        </p:spPr>
        <p:txBody>
          <a:bodyPr anchor="b"/>
          <a:p>
            <a:pPr algn="r">
              <a:lnSpc>
                <a:spcPct val="100000"/>
              </a:lnSpc>
            </a:pPr>
            <a:fld id="{36511151-BBBC-4C04-AD06-CCD3C133B7A9}"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All aspects of the DTN must be tuned – even the BIOS matters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Limit the scope of the DTN as well – its job is data movement, its job is not to have office software on it.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Craft a specific security profile/policy around its only task.  </a:t>
            </a:r>
            <a:endParaRPr b="0" lang="en-US" sz="2000" spc="-1" strike="noStrike">
              <a:solidFill>
                <a:srgbClr val="000000"/>
              </a:solidFill>
              <a:uFill>
                <a:solidFill>
                  <a:srgbClr val="ffffff"/>
                </a:solidFill>
              </a:uFill>
              <a:latin typeface="Arial"/>
            </a:endParaRPr>
          </a:p>
        </p:txBody>
      </p:sp>
      <p:sp>
        <p:nvSpPr>
          <p:cNvPr id="591" name="TextShape 2"/>
          <p:cNvSpPr txBox="1"/>
          <p:nvPr/>
        </p:nvSpPr>
        <p:spPr>
          <a:xfrm>
            <a:off x="3884760" y="8685360"/>
            <a:ext cx="2971440" cy="456840"/>
          </a:xfrm>
          <a:prstGeom prst="rect">
            <a:avLst/>
          </a:prstGeom>
          <a:noFill/>
          <a:ln>
            <a:noFill/>
          </a:ln>
        </p:spPr>
        <p:txBody>
          <a:bodyPr anchor="b"/>
          <a:p>
            <a:pPr algn="r">
              <a:lnSpc>
                <a:spcPct val="100000"/>
              </a:lnSpc>
            </a:pPr>
            <a:fld id="{D3467C10-D4CD-4C7D-AD60-389913900E05}"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This succinctly describes what the end to end data path must achieve – network, hosts, storage, application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Green: &lt;= 100Mbps Throughput (almost all domestic locations can do this) – less than Fast Ethernet!</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Black: 100Mbps to 10Gbps Throughput (most major research institutions can do this, if its running clean)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Blue 10Gbps to 100Gbps Throughput (emerging at major locations)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Orange &gt; 100Gbps Throughput (future for many)</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Note: 1TB/hour and 100TB/week fit easily within 10G of throughput</a:t>
            </a:r>
            <a:endParaRPr b="0" lang="en-US" sz="2000" spc="-1" strike="noStrike">
              <a:solidFill>
                <a:srgbClr val="000000"/>
              </a:solidFill>
              <a:uFill>
                <a:solidFill>
                  <a:srgbClr val="ffffff"/>
                </a:solidFill>
              </a:uFill>
              <a:latin typeface="Arial"/>
            </a:endParaRPr>
          </a:p>
        </p:txBody>
      </p:sp>
      <p:sp>
        <p:nvSpPr>
          <p:cNvPr id="533" name="TextShape 2"/>
          <p:cNvSpPr txBox="1"/>
          <p:nvPr/>
        </p:nvSpPr>
        <p:spPr>
          <a:xfrm>
            <a:off x="3884760" y="8685360"/>
            <a:ext cx="2971440" cy="456840"/>
          </a:xfrm>
          <a:prstGeom prst="rect">
            <a:avLst/>
          </a:prstGeom>
          <a:noFill/>
          <a:ln>
            <a:noFill/>
          </a:ln>
        </p:spPr>
        <p:txBody>
          <a:bodyPr anchor="b"/>
          <a:p>
            <a:pPr algn="r">
              <a:lnSpc>
                <a:spcPct val="100000"/>
              </a:lnSpc>
            </a:pPr>
            <a:fld id="{1BA226F1-B816-4A69-A10F-16EB1A62428F}"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DTN is entry point for data from multi-facility workflows – use the right tool for the right job</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93" name="TextShape 2"/>
          <p:cNvSpPr txBox="1"/>
          <p:nvPr/>
        </p:nvSpPr>
        <p:spPr>
          <a:xfrm>
            <a:off x="3884760" y="8685360"/>
            <a:ext cx="2971440" cy="456840"/>
          </a:xfrm>
          <a:prstGeom prst="rect">
            <a:avLst/>
          </a:prstGeom>
          <a:noFill/>
          <a:ln>
            <a:noFill/>
          </a:ln>
        </p:spPr>
        <p:txBody>
          <a:bodyPr anchor="b"/>
          <a:p>
            <a:pPr algn="r">
              <a:lnSpc>
                <a:spcPct val="100000"/>
              </a:lnSpc>
            </a:pPr>
            <a:fld id="{65761D7E-D4A6-4E7D-B718-3B2E3A4B6FAC}"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TextShape 1"/>
          <p:cNvSpPr txBox="1"/>
          <p:nvPr/>
        </p:nvSpPr>
        <p:spPr>
          <a:xfrm>
            <a:off x="3884760" y="8685360"/>
            <a:ext cx="2971440" cy="456840"/>
          </a:xfrm>
          <a:prstGeom prst="rect">
            <a:avLst/>
          </a:prstGeom>
          <a:noFill/>
          <a:ln>
            <a:noFill/>
          </a:ln>
        </p:spPr>
        <p:txBody>
          <a:bodyPr anchor="b"/>
          <a:p>
            <a:pPr algn="r">
              <a:lnSpc>
                <a:spcPct val="100000"/>
              </a:lnSpc>
            </a:pPr>
            <a:fld id="{8423EDFB-EB6A-436B-91DE-4BD62D2D1025}" type="slidenum">
              <a:rPr b="0" lang="en-US" sz="1200" spc="-1" strike="noStrike">
                <a:solidFill>
                  <a:srgbClr val="000000"/>
                </a:solidFill>
                <a:uFill>
                  <a:solidFill>
                    <a:srgbClr val="ffffff"/>
                  </a:solidFill>
                </a:uFill>
                <a:latin typeface="Arial"/>
              </a:rPr>
              <a:t>&lt;number&gt;</a:t>
            </a:fld>
            <a:endParaRPr b="0" lang="en-US" sz="1200" spc="-1" strike="noStrike">
              <a:solidFill>
                <a:srgbClr val="000000"/>
              </a:solidFill>
              <a:uFill>
                <a:solidFill>
                  <a:srgbClr val="ffffff"/>
                </a:solidFill>
              </a:uFill>
              <a:latin typeface="Times New Roman"/>
            </a:endParaRPr>
          </a:p>
        </p:txBody>
      </p:sp>
      <p:sp>
        <p:nvSpPr>
          <p:cNvPr id="595" name="PlaceHolder 2"/>
          <p:cNvSpPr>
            <a:spLocks noGrp="1"/>
          </p:cNvSpPr>
          <p:nvPr>
            <p:ph type="body"/>
          </p:nvPr>
        </p:nvSpPr>
        <p:spPr>
          <a:xfrm>
            <a:off x="902160" y="4373280"/>
            <a:ext cx="5036400" cy="4071240"/>
          </a:xfrm>
          <a:prstGeom prst="rect">
            <a:avLst/>
          </a:prstGeom>
        </p:spPr>
        <p:txBody>
          <a:bodyPr/>
          <a:p>
            <a:r>
              <a:rPr b="0" lang="en-US" sz="2000" spc="-1" strike="noStrike">
                <a:solidFill>
                  <a:srgbClr val="000000"/>
                </a:solidFill>
                <a:uFill>
                  <a:solidFill>
                    <a:srgbClr val="ffffff"/>
                  </a:solidFill>
                </a:uFill>
                <a:latin typeface="Arial"/>
              </a:rPr>
              <a:t>Comparison of legacy and recommended tools.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Note that rsync over HPN-SSH is reasonable in a 1Gbps environment – if you are stuck with rsync over SSH, at least use HPN-SSH.</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Globus is now deployed at a large number of major scientific sites – the basic data transfer functionality is free.</a:t>
            </a:r>
            <a:endParaRPr b="0" lang="en-US" sz="2000" spc="-1" strike="noStrike">
              <a:solidFill>
                <a:srgbClr val="000000"/>
              </a:solidFill>
              <a:uFill>
                <a:solidFill>
                  <a:srgbClr val="ffffff"/>
                </a:solidFill>
              </a:uFill>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597" name="TextShape 2"/>
          <p:cNvSpPr txBox="1"/>
          <p:nvPr/>
        </p:nvSpPr>
        <p:spPr>
          <a:xfrm>
            <a:off x="3884760" y="8685360"/>
            <a:ext cx="2971440" cy="456840"/>
          </a:xfrm>
          <a:prstGeom prst="rect">
            <a:avLst/>
          </a:prstGeom>
          <a:noFill/>
          <a:ln>
            <a:noFill/>
          </a:ln>
        </p:spPr>
        <p:txBody>
          <a:bodyPr anchor="b"/>
          <a:p>
            <a:pPr algn="r">
              <a:lnSpc>
                <a:spcPct val="100000"/>
              </a:lnSpc>
            </a:pPr>
            <a:fld id="{90E548FE-927D-4C95-AA76-B53AE4038EB6}"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Packets do not traverse a firewall device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Firewalls are typically engineered very differently than routers and switches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99" name="TextShape 2"/>
          <p:cNvSpPr txBox="1"/>
          <p:nvPr/>
        </p:nvSpPr>
        <p:spPr>
          <a:xfrm>
            <a:off x="3884760" y="8685360"/>
            <a:ext cx="2971440" cy="456840"/>
          </a:xfrm>
          <a:prstGeom prst="rect">
            <a:avLst/>
          </a:prstGeom>
          <a:noFill/>
          <a:ln>
            <a:noFill/>
          </a:ln>
        </p:spPr>
        <p:txBody>
          <a:bodyPr anchor="b"/>
          <a:p>
            <a:pPr algn="r">
              <a:lnSpc>
                <a:spcPct val="100000"/>
              </a:lnSpc>
            </a:pPr>
            <a:fld id="{D64ECF7D-7EB5-4163-901D-DA50B5AA5E87}"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Each individual processor is typically a fraction of link speed (e.g. eight 1.25Gbps processors for a 10G firewall)</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01" name="TextShape 2"/>
          <p:cNvSpPr txBox="1"/>
          <p:nvPr/>
        </p:nvSpPr>
        <p:spPr>
          <a:xfrm>
            <a:off x="3884760" y="8685360"/>
            <a:ext cx="2971440" cy="456840"/>
          </a:xfrm>
          <a:prstGeom prst="rect">
            <a:avLst/>
          </a:prstGeom>
          <a:noFill/>
          <a:ln>
            <a:noFill/>
          </a:ln>
        </p:spPr>
        <p:txBody>
          <a:bodyPr anchor="b"/>
          <a:p>
            <a:pPr algn="r">
              <a:lnSpc>
                <a:spcPct val="100000"/>
              </a:lnSpc>
            </a:pPr>
            <a:fld id="{6E165B73-151A-4EEF-A499-63140C3C69D8}"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As an element of network design, the enterprise firewall is a poor fit for high-performance scientific applications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Find another way to secure the high-performance scientific applications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03" name="TextShape 2"/>
          <p:cNvSpPr txBox="1"/>
          <p:nvPr/>
        </p:nvSpPr>
        <p:spPr>
          <a:xfrm>
            <a:off x="3884760" y="8685360"/>
            <a:ext cx="2971440" cy="456840"/>
          </a:xfrm>
          <a:prstGeom prst="rect">
            <a:avLst/>
          </a:prstGeom>
          <a:noFill/>
          <a:ln>
            <a:noFill/>
          </a:ln>
        </p:spPr>
        <p:txBody>
          <a:bodyPr anchor="b"/>
          <a:p>
            <a:pPr algn="r">
              <a:lnSpc>
                <a:spcPct val="100000"/>
              </a:lnSpc>
            </a:pPr>
            <a:fld id="{79A5E61C-E725-43C1-84C7-9B0400103B04}"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Enterprise firewall designers assume that everything is an email, a web browser, or streaming content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Science environments are more complex than that – they make use of the full set of capabilities available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If you violate the assumptions of an enterprise firewall, you experience denial of service – by design!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05" name="TextShape 2"/>
          <p:cNvSpPr txBox="1"/>
          <p:nvPr/>
        </p:nvSpPr>
        <p:spPr>
          <a:xfrm>
            <a:off x="3884760" y="8685360"/>
            <a:ext cx="2971440" cy="456840"/>
          </a:xfrm>
          <a:prstGeom prst="rect">
            <a:avLst/>
          </a:prstGeom>
          <a:noFill/>
          <a:ln>
            <a:noFill/>
          </a:ln>
        </p:spPr>
        <p:txBody>
          <a:bodyPr anchor="b"/>
          <a:p>
            <a:pPr algn="r">
              <a:lnSpc>
                <a:spcPct val="100000"/>
              </a:lnSpc>
            </a:pPr>
            <a:fld id="{CCBB2E18-14C4-4C57-9EBA-16880D64EB00}"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Networks are key.  However, the user interface runs on systems at the edges.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ordered list of important items is derived from the users of the network:</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1) If a tool doesn’t behave correctly, the tool is broken – get another tool</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2) If the tool doesn’t behave consistently, I can’t organize my life</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3) Among the tools that behave correctly and consistently, choose the tool with the required performance that is easiest to use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535" name="TextShape 2"/>
          <p:cNvSpPr txBox="1"/>
          <p:nvPr/>
        </p:nvSpPr>
        <p:spPr>
          <a:xfrm>
            <a:off x="3884760" y="8685360"/>
            <a:ext cx="2971440" cy="456840"/>
          </a:xfrm>
          <a:prstGeom prst="rect">
            <a:avLst/>
          </a:prstGeom>
          <a:noFill/>
          <a:ln>
            <a:noFill/>
          </a:ln>
        </p:spPr>
        <p:txBody>
          <a:bodyPr anchor="b"/>
          <a:p>
            <a:pPr algn="r">
              <a:lnSpc>
                <a:spcPct val="100000"/>
              </a:lnSpc>
            </a:pPr>
            <a:fld id="{3B7143B9-8FB0-45DE-83E6-3BC1DA9B27B3}"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Remember – we have mission requirements for high performance scientific data mobility, and business requirements for cost efficiency.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 firewall mandate is an expensive solution that is a poor match for the task at hand and jeopardizes the scientific mission of the organization.  </a:t>
            </a:r>
            <a:endParaRPr b="0" lang="en-US" sz="2000" spc="-1" strike="noStrike">
              <a:solidFill>
                <a:srgbClr val="000000"/>
              </a:solidFill>
              <a:uFill>
                <a:solidFill>
                  <a:srgbClr val="ffffff"/>
                </a:solidFill>
              </a:uFill>
              <a:latin typeface="Arial"/>
            </a:endParaRPr>
          </a:p>
        </p:txBody>
      </p:sp>
      <p:sp>
        <p:nvSpPr>
          <p:cNvPr id="607" name="TextShape 2"/>
          <p:cNvSpPr txBox="1"/>
          <p:nvPr/>
        </p:nvSpPr>
        <p:spPr>
          <a:xfrm>
            <a:off x="3884760" y="8685360"/>
            <a:ext cx="2971440" cy="456840"/>
          </a:xfrm>
          <a:prstGeom prst="rect">
            <a:avLst/>
          </a:prstGeom>
          <a:noFill/>
          <a:ln>
            <a:noFill/>
          </a:ln>
        </p:spPr>
        <p:txBody>
          <a:bodyPr anchor="b"/>
          <a:p>
            <a:pPr algn="r">
              <a:lnSpc>
                <a:spcPct val="100000"/>
              </a:lnSpc>
            </a:pPr>
            <a:fld id="{18E616E8-3258-46B6-8AC9-D86F148E250E}"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09" name="TextShape 2"/>
          <p:cNvSpPr txBox="1"/>
          <p:nvPr/>
        </p:nvSpPr>
        <p:spPr>
          <a:xfrm>
            <a:off x="3884760" y="8685360"/>
            <a:ext cx="2971440" cy="456840"/>
          </a:xfrm>
          <a:prstGeom prst="rect">
            <a:avLst/>
          </a:prstGeom>
          <a:noFill/>
          <a:ln>
            <a:noFill/>
          </a:ln>
        </p:spPr>
        <p:txBody>
          <a:bodyPr anchor="b"/>
          <a:p>
            <a:pPr algn="r">
              <a:lnSpc>
                <a:spcPct val="100000"/>
              </a:lnSpc>
            </a:pPr>
            <a:fld id="{35D00D1D-561F-43F6-8F78-FF29F1F692AB}"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Real life example, in front of and in back of a firewall that was dramatically impacting performance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perfSONAR is good at finding these issues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Engineers still have to take action to fix the problem</a:t>
            </a:r>
            <a:endParaRPr b="0" lang="en-US" sz="2000" spc="-1" strike="noStrike">
              <a:solidFill>
                <a:srgbClr val="000000"/>
              </a:solidFill>
              <a:uFill>
                <a:solidFill>
                  <a:srgbClr val="ffffff"/>
                </a:solidFill>
              </a:uFill>
              <a:latin typeface="Arial"/>
            </a:endParaRPr>
          </a:p>
        </p:txBody>
      </p:sp>
      <p:sp>
        <p:nvSpPr>
          <p:cNvPr id="611" name="TextShape 2"/>
          <p:cNvSpPr txBox="1"/>
          <p:nvPr/>
        </p:nvSpPr>
        <p:spPr>
          <a:xfrm>
            <a:off x="3884760" y="8685360"/>
            <a:ext cx="2971440" cy="456840"/>
          </a:xfrm>
          <a:prstGeom prst="rect">
            <a:avLst/>
          </a:prstGeom>
          <a:noFill/>
          <a:ln>
            <a:noFill/>
          </a:ln>
        </p:spPr>
        <p:txBody>
          <a:bodyPr anchor="b"/>
          <a:p>
            <a:pPr algn="r">
              <a:lnSpc>
                <a:spcPct val="100000"/>
              </a:lnSpc>
            </a:pPr>
            <a:fld id="{C8CDC778-B93C-4906-B339-090895EBF1A8}"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It will probably work better because the firewall isn’t doing that much for high-performance DTNs anyway</a:t>
            </a:r>
            <a:endParaRPr b="0" lang="en-US" sz="2000" spc="-1" strike="noStrike">
              <a:solidFill>
                <a:srgbClr val="000000"/>
              </a:solidFill>
              <a:uFill>
                <a:solidFill>
                  <a:srgbClr val="ffffff"/>
                </a:solidFill>
              </a:uFill>
              <a:latin typeface="Arial"/>
            </a:endParaRPr>
          </a:p>
        </p:txBody>
      </p:sp>
      <p:sp>
        <p:nvSpPr>
          <p:cNvPr id="613" name="TextShape 2"/>
          <p:cNvSpPr txBox="1"/>
          <p:nvPr/>
        </p:nvSpPr>
        <p:spPr>
          <a:xfrm>
            <a:off x="3884760" y="8685360"/>
            <a:ext cx="2971440" cy="456840"/>
          </a:xfrm>
          <a:prstGeom prst="rect">
            <a:avLst/>
          </a:prstGeom>
          <a:noFill/>
          <a:ln>
            <a:noFill/>
          </a:ln>
        </p:spPr>
        <p:txBody>
          <a:bodyPr anchor="b"/>
          <a:p>
            <a:pPr algn="r">
              <a:lnSpc>
                <a:spcPct val="100000"/>
              </a:lnSpc>
            </a:pPr>
            <a:fld id="{C28171F2-C4DC-4A8B-A179-E35E5A84B917}"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15" name="TextShape 2"/>
          <p:cNvSpPr txBox="1"/>
          <p:nvPr/>
        </p:nvSpPr>
        <p:spPr>
          <a:xfrm>
            <a:off x="3884760" y="8685360"/>
            <a:ext cx="2971440" cy="456840"/>
          </a:xfrm>
          <a:prstGeom prst="rect">
            <a:avLst/>
          </a:prstGeom>
          <a:noFill/>
          <a:ln>
            <a:noFill/>
          </a:ln>
        </p:spPr>
        <p:txBody>
          <a:bodyPr anchor="b"/>
          <a:p>
            <a:pPr algn="r">
              <a:lnSpc>
                <a:spcPct val="100000"/>
              </a:lnSpc>
            </a:pPr>
            <a:fld id="{C40F1EA3-56AE-4CEF-BB4C-CC9641B2D446}"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The trifecta of DMZ, DTN, and perfSONAR is sufficient if your users already understand</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If you want to do this right, include user engagement as an integral part of the Science DMZ so that users can be brought in - this is what ESnet does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17" name="TextShape 2"/>
          <p:cNvSpPr txBox="1"/>
          <p:nvPr/>
        </p:nvSpPr>
        <p:spPr>
          <a:xfrm>
            <a:off x="3884760" y="8685360"/>
            <a:ext cx="2971440" cy="456840"/>
          </a:xfrm>
          <a:prstGeom prst="rect">
            <a:avLst/>
          </a:prstGeom>
          <a:noFill/>
          <a:ln>
            <a:noFill/>
          </a:ln>
        </p:spPr>
        <p:txBody>
          <a:bodyPr anchor="b"/>
          <a:p>
            <a:pPr algn="r">
              <a:lnSpc>
                <a:spcPct val="100000"/>
              </a:lnSpc>
            </a:pPr>
            <a:fld id="{C806653B-3699-4995-AB64-1E7439BB2FE9}"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body"/>
          </p:nvPr>
        </p:nvSpPr>
        <p:spPr>
          <a:xfrm>
            <a:off x="685800" y="4343400"/>
            <a:ext cx="5486040" cy="4114440"/>
          </a:xfrm>
          <a:prstGeom prst="rect">
            <a:avLst/>
          </a:prstGeom>
        </p:spPr>
        <p:txBody>
          <a:bodyPr/>
          <a:p>
            <a:pPr>
              <a:lnSpc>
                <a:spcPct val="100000"/>
              </a:lnSpc>
            </a:pPr>
            <a:r>
              <a:rPr b="0" lang="en-US" sz="2000" spc="-1" strike="noStrike">
                <a:solidFill>
                  <a:srgbClr val="000000"/>
                </a:solidFill>
                <a:uFill>
                  <a:solidFill>
                    <a:srgbClr val="ffffff"/>
                  </a:solidFill>
                </a:uFill>
                <a:latin typeface="Arial"/>
              </a:rPr>
              <a:t>The struggle in engagement – management, engineering, and users often have dug in on bad behavior.  </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This amounts a capability gap – there is a disconnect from the capabilities of the network and the ability of the scientists to effectively use it</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To fix this, we need to get everyone working toward a common goal:</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Management must fund and support the base needs of research</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 IT is there to support the users in doing things correctly, and having all components work</a:t>
            </a:r>
            <a:endParaRPr b="0" lang="en-US" sz="2000" spc="-1" strike="noStrike">
              <a:solidFill>
                <a:srgbClr val="000000"/>
              </a:solidFill>
              <a:uFill>
                <a:solidFill>
                  <a:srgbClr val="ffffff"/>
                </a:solidFill>
              </a:uFill>
              <a:latin typeface="Arial"/>
            </a:endParaRPr>
          </a:p>
        </p:txBody>
      </p:sp>
      <p:sp>
        <p:nvSpPr>
          <p:cNvPr id="619" name="TextShape 2"/>
          <p:cNvSpPr txBox="1"/>
          <p:nvPr/>
        </p:nvSpPr>
        <p:spPr>
          <a:xfrm>
            <a:off x="3884760" y="8685360"/>
            <a:ext cx="2971440" cy="456840"/>
          </a:xfrm>
          <a:prstGeom prst="rect">
            <a:avLst/>
          </a:prstGeom>
          <a:noFill/>
          <a:ln>
            <a:noFill/>
          </a:ln>
        </p:spPr>
        <p:txBody>
          <a:bodyPr anchor="b"/>
          <a:p>
            <a:pPr algn="r">
              <a:lnSpc>
                <a:spcPct val="100000"/>
              </a:lnSpc>
            </a:pPr>
            <a:fld id="{91B42D1F-960F-4E49-9D4D-36A33AEF6F5E}"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The application sees the network as a socket.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socket interface does not provide path diagnostics or other troubleshooting information.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pPr>
              <a:lnSpc>
                <a:spcPct val="100000"/>
              </a:lnSpc>
              <a:spcBef>
                <a:spcPts val="360"/>
              </a:spcBef>
            </a:pPr>
            <a:r>
              <a:rPr b="0" lang="en-US" sz="2000" spc="-1" strike="noStrike">
                <a:solidFill>
                  <a:srgbClr val="000000"/>
                </a:solidFill>
                <a:uFill>
                  <a:solidFill>
                    <a:srgbClr val="ffffff"/>
                  </a:solidFill>
                </a:uFill>
                <a:latin typeface="Arial"/>
              </a:rPr>
              <a:t>TCP behaves as it does because of measures taken in the 1980s to fix the congestion collapse of the Internet</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TCP makes a promise to the application – TCP will get the data to the other end, or TCP will return an error.  TCP makes no promises about performance.</a:t>
            </a:r>
            <a:endParaRPr b="0" lang="en-US" sz="2000" spc="-1" strike="noStrike">
              <a:solidFill>
                <a:srgbClr val="000000"/>
              </a:solidFill>
              <a:uFill>
                <a:solidFill>
                  <a:srgbClr val="ffffff"/>
                </a:solidFill>
              </a:uFill>
              <a:latin typeface="Arial"/>
            </a:endParaRPr>
          </a:p>
        </p:txBody>
      </p:sp>
      <p:sp>
        <p:nvSpPr>
          <p:cNvPr id="537" name="TextShape 2"/>
          <p:cNvSpPr txBox="1"/>
          <p:nvPr/>
        </p:nvSpPr>
        <p:spPr>
          <a:xfrm>
            <a:off x="3884760" y="8685360"/>
            <a:ext cx="2971440" cy="456840"/>
          </a:xfrm>
          <a:prstGeom prst="rect">
            <a:avLst/>
          </a:prstGeom>
          <a:noFill/>
          <a:ln>
            <a:noFill/>
          </a:ln>
        </p:spPr>
        <p:txBody>
          <a:bodyPr anchor="b"/>
          <a:p>
            <a:pPr algn="r">
              <a:lnSpc>
                <a:spcPct val="100000"/>
              </a:lnSpc>
            </a:pPr>
            <a:fld id="{698DC48A-7827-4386-B595-7474EC6B4E0C}"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21" name="TextShape 2"/>
          <p:cNvSpPr txBox="1"/>
          <p:nvPr/>
        </p:nvSpPr>
        <p:spPr>
          <a:xfrm>
            <a:off x="3884760" y="8685360"/>
            <a:ext cx="2971440" cy="456840"/>
          </a:xfrm>
          <a:prstGeom prst="rect">
            <a:avLst/>
          </a:prstGeom>
          <a:noFill/>
          <a:ln>
            <a:noFill/>
          </a:ln>
        </p:spPr>
        <p:txBody>
          <a:bodyPr anchor="b"/>
          <a:p>
            <a:pPr algn="r">
              <a:lnSpc>
                <a:spcPct val="100000"/>
              </a:lnSpc>
            </a:pPr>
            <a:fld id="{E7489300-D9B8-4691-94BA-FD372CE11CEB}"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body"/>
          </p:nvPr>
        </p:nvSpPr>
        <p:spPr>
          <a:xfrm>
            <a:off x="685800" y="4343400"/>
            <a:ext cx="5486040" cy="4114440"/>
          </a:xfrm>
          <a:prstGeom prst="rect">
            <a:avLst/>
          </a:prstGeom>
        </p:spPr>
        <p:txBody>
          <a:bodyPr>
            <a:normAutofit/>
          </a:bodyPr>
          <a:p>
            <a:r>
              <a:rPr b="0" lang="en-US" sz="2000" spc="-1" strike="noStrike">
                <a:solidFill>
                  <a:srgbClr val="000000"/>
                </a:solidFill>
                <a:uFill>
                  <a:solidFill>
                    <a:srgbClr val="ffffff"/>
                  </a:solidFill>
                </a:uFill>
                <a:latin typeface="Arial"/>
              </a:rPr>
              <a:t>Single slide summary</a:t>
            </a:r>
            <a:endParaRPr b="0" lang="en-US" sz="2000" spc="-1" strike="noStrike">
              <a:solidFill>
                <a:srgbClr val="000000"/>
              </a:solidFill>
              <a:uFill>
                <a:solidFill>
                  <a:srgbClr val="ffffff"/>
                </a:solidFill>
              </a:uFill>
              <a:latin typeface="Arial"/>
            </a:endParaRPr>
          </a:p>
        </p:txBody>
      </p:sp>
      <p:sp>
        <p:nvSpPr>
          <p:cNvPr id="623" name="TextShape 2"/>
          <p:cNvSpPr txBox="1"/>
          <p:nvPr/>
        </p:nvSpPr>
        <p:spPr>
          <a:xfrm>
            <a:off x="3884760" y="8685360"/>
            <a:ext cx="2971440" cy="456840"/>
          </a:xfrm>
          <a:prstGeom prst="rect">
            <a:avLst/>
          </a:prstGeom>
          <a:noFill/>
          <a:ln>
            <a:noFill/>
          </a:ln>
        </p:spPr>
        <p:txBody>
          <a:bodyPr anchor="b"/>
          <a:p>
            <a:pPr algn="r">
              <a:lnSpc>
                <a:spcPct val="100000"/>
              </a:lnSpc>
            </a:pPr>
            <a:fld id="{FAB6E334-9759-48BF-9B52-717537261BEC}"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Go to next slide, speak to the diagram</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text on this slide is for people looking at the deck who are not present at the talk</a:t>
            </a:r>
            <a:endParaRPr b="0" lang="en-US" sz="2000" spc="-1" strike="noStrike">
              <a:solidFill>
                <a:srgbClr val="000000"/>
              </a:solidFill>
              <a:uFill>
                <a:solidFill>
                  <a:srgbClr val="ffffff"/>
                </a:solidFill>
              </a:uFill>
              <a:latin typeface="Arial"/>
            </a:endParaRPr>
          </a:p>
        </p:txBody>
      </p:sp>
      <p:sp>
        <p:nvSpPr>
          <p:cNvPr id="625" name="TextShape 2"/>
          <p:cNvSpPr txBox="1"/>
          <p:nvPr/>
        </p:nvSpPr>
        <p:spPr>
          <a:xfrm>
            <a:off x="3884760" y="8685360"/>
            <a:ext cx="2971440" cy="456840"/>
          </a:xfrm>
          <a:prstGeom prst="rect">
            <a:avLst/>
          </a:prstGeom>
          <a:noFill/>
          <a:ln>
            <a:noFill/>
          </a:ln>
        </p:spPr>
        <p:txBody>
          <a:bodyPr anchor="b"/>
          <a:p>
            <a:pPr algn="r">
              <a:lnSpc>
                <a:spcPct val="100000"/>
              </a:lnSpc>
            </a:pPr>
            <a:fld id="{740D5438-7B75-46BF-8DB3-55006BA8E0F4}"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solidFill>
                  <a:srgbClr val="000000"/>
                </a:solidFill>
                <a:uFill>
                  <a:solidFill>
                    <a:srgbClr val="ffffff"/>
                  </a:solidFill>
                </a:uFill>
                <a:latin typeface="Arial"/>
              </a:rPr>
              <a:t>Building A houses the border router – not much goes on there except the external connectivity</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2000" spc="-1" strike="noStrike">
                <a:solidFill>
                  <a:srgbClr val="000000"/>
                </a:solidFill>
                <a:uFill>
                  <a:solidFill>
                    <a:srgbClr val="ffffff"/>
                  </a:solidFill>
                </a:uFill>
                <a:latin typeface="Arial"/>
              </a:rPr>
              <a:t>Lots of work happens in building B – so much that the processing is done with multiple processors to spread the load in an affordable way, and results are aggregated after</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a:p>
            <a:pPr marL="216000" indent="-216000">
              <a:lnSpc>
                <a:spcPct val="100000"/>
              </a:lnSpc>
            </a:pPr>
            <a:r>
              <a:rPr b="0" lang="en-US" sz="2000" spc="-1" strike="noStrike">
                <a:solidFill>
                  <a:srgbClr val="000000"/>
                </a:solidFill>
                <a:uFill>
                  <a:solidFill>
                    <a:srgbClr val="ffffff"/>
                  </a:solidFill>
                </a:uFill>
                <a:latin typeface="Arial"/>
              </a:rPr>
              <a:t>Building C is where we branch out to other buildings</a:t>
            </a:r>
            <a:endParaRPr b="0" lang="en-US" sz="2000" spc="-1" strike="noStrike">
              <a:solidFill>
                <a:srgbClr val="000000"/>
              </a:solidFill>
              <a:uFill>
                <a:solidFill>
                  <a:srgbClr val="ffffff"/>
                </a:solidFill>
              </a:uFill>
              <a:latin typeface="Arial"/>
            </a:endParaRPr>
          </a:p>
          <a:p>
            <a:pPr marL="216000" indent="-216000">
              <a:lnSpc>
                <a:spcPct val="100000"/>
              </a:lnSpc>
            </a:pPr>
            <a:endParaRPr b="0" lang="en-US" sz="2000" spc="-1" strike="noStrike">
              <a:solidFill>
                <a:srgbClr val="000000"/>
              </a:solidFill>
              <a:uFill>
                <a:solidFill>
                  <a:srgbClr val="ffffff"/>
                </a:solidFill>
              </a:uFill>
              <a:latin typeface="Arial"/>
            </a:endParaRPr>
          </a:p>
        </p:txBody>
      </p:sp>
      <p:sp>
        <p:nvSpPr>
          <p:cNvPr id="627" name="TextShape 2"/>
          <p:cNvSpPr txBox="1"/>
          <p:nvPr/>
        </p:nvSpPr>
        <p:spPr>
          <a:xfrm>
            <a:off x="3884760" y="8685360"/>
            <a:ext cx="2971440" cy="456840"/>
          </a:xfrm>
          <a:prstGeom prst="rect">
            <a:avLst/>
          </a:prstGeom>
          <a:noFill/>
          <a:ln>
            <a:noFill/>
          </a:ln>
        </p:spPr>
        <p:txBody>
          <a:bodyPr anchor="b"/>
          <a:p>
            <a:pPr algn="r">
              <a:lnSpc>
                <a:spcPct val="100000"/>
              </a:lnSpc>
            </a:pPr>
            <a:fld id="{CC88D44F-CC69-48FD-A94A-91F2C21617F9}"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body"/>
          </p:nvPr>
        </p:nvSpPr>
        <p:spPr>
          <a:xfrm>
            <a:off x="685800" y="4343400"/>
            <a:ext cx="5486040" cy="4114440"/>
          </a:xfrm>
          <a:prstGeom prst="rect">
            <a:avLst/>
          </a:prstGeom>
        </p:spPr>
        <p:txBody>
          <a:bodyPr/>
          <a:p>
            <a:pPr marL="343080" indent="-342720">
              <a:lnSpc>
                <a:spcPct val="100000"/>
              </a:lnSpc>
              <a:spcBef>
                <a:spcPts val="1199"/>
              </a:spcBef>
            </a:pPr>
            <a:r>
              <a:rPr b="0" lang="en-US" sz="2000" spc="-1" strike="noStrike">
                <a:solidFill>
                  <a:srgbClr val="000000"/>
                </a:solidFill>
                <a:uFill>
                  <a:solidFill>
                    <a:srgbClr val="ffffff"/>
                  </a:solidFill>
                </a:uFill>
                <a:latin typeface="Arial"/>
                <a:ea typeface="ＭＳ Ｐゴシック"/>
              </a:rPr>
              <a:t>Now, convert the buildings into network devices</a:t>
            </a:r>
            <a:endParaRPr b="0" lang="en-US" sz="2000" spc="-1" strike="noStrike">
              <a:solidFill>
                <a:srgbClr val="000000"/>
              </a:solidFill>
              <a:uFill>
                <a:solidFill>
                  <a:srgbClr val="ffffff"/>
                </a:solidFill>
              </a:uFill>
              <a:latin typeface="Arial"/>
            </a:endParaRPr>
          </a:p>
          <a:p>
            <a:pPr marL="343080" indent="-342720">
              <a:lnSpc>
                <a:spcPct val="100000"/>
              </a:lnSpc>
              <a:spcBef>
                <a:spcPts val="1199"/>
              </a:spcBef>
            </a:pPr>
            <a:endParaRPr b="0" lang="en-US" sz="2000" spc="-1" strike="noStrike">
              <a:solidFill>
                <a:srgbClr val="000000"/>
              </a:solidFill>
              <a:uFill>
                <a:solidFill>
                  <a:srgbClr val="ffffff"/>
                </a:solidFill>
              </a:uFill>
              <a:latin typeface="Arial"/>
            </a:endParaRPr>
          </a:p>
          <a:p>
            <a:pPr marL="343080" indent="-342720">
              <a:lnSpc>
                <a:spcPct val="100000"/>
              </a:lnSpc>
              <a:spcBef>
                <a:spcPts val="1199"/>
              </a:spcBef>
            </a:pPr>
            <a:r>
              <a:rPr b="0" lang="en-US" sz="2000" spc="-1" strike="noStrike">
                <a:solidFill>
                  <a:srgbClr val="000000"/>
                </a:solidFill>
                <a:uFill>
                  <a:solidFill>
                    <a:srgbClr val="ffffff"/>
                  </a:solidFill>
                </a:uFill>
                <a:latin typeface="Arial"/>
                <a:ea typeface="ＭＳ Ｐゴシック"/>
              </a:rPr>
              <a:t>Building A becomes a border router</a:t>
            </a:r>
            <a:endParaRPr b="0" lang="en-US" sz="2000" spc="-1" strike="noStrike">
              <a:solidFill>
                <a:srgbClr val="000000"/>
              </a:solidFill>
              <a:uFill>
                <a:solidFill>
                  <a:srgbClr val="ffffff"/>
                </a:solidFill>
              </a:uFill>
              <a:latin typeface="Arial"/>
            </a:endParaRPr>
          </a:p>
          <a:p>
            <a:pPr marL="343080" indent="-342720">
              <a:lnSpc>
                <a:spcPct val="100000"/>
              </a:lnSpc>
              <a:spcBef>
                <a:spcPts val="1199"/>
              </a:spcBef>
            </a:pPr>
            <a:endParaRPr b="0" lang="en-US" sz="2000" spc="-1" strike="noStrike">
              <a:solidFill>
                <a:srgbClr val="000000"/>
              </a:solidFill>
              <a:uFill>
                <a:solidFill>
                  <a:srgbClr val="ffffff"/>
                </a:solidFill>
              </a:uFill>
              <a:latin typeface="Arial"/>
            </a:endParaRPr>
          </a:p>
          <a:p>
            <a:pPr marL="343080" indent="-342720">
              <a:lnSpc>
                <a:spcPct val="100000"/>
              </a:lnSpc>
              <a:spcBef>
                <a:spcPts val="1199"/>
              </a:spcBef>
            </a:pPr>
            <a:r>
              <a:rPr b="0" lang="en-US" sz="2000" spc="-1" strike="noStrike">
                <a:solidFill>
                  <a:srgbClr val="000000"/>
                </a:solidFill>
                <a:uFill>
                  <a:solidFill>
                    <a:srgbClr val="ffffff"/>
                  </a:solidFill>
                </a:uFill>
                <a:latin typeface="Arial"/>
                <a:ea typeface="ＭＳ Ｐゴシック"/>
              </a:rPr>
              <a:t>Building B becomes a firewall</a:t>
            </a:r>
            <a:endParaRPr b="0" lang="en-US" sz="2000" spc="-1" strike="noStrike">
              <a:solidFill>
                <a:srgbClr val="000000"/>
              </a:solidFill>
              <a:uFill>
                <a:solidFill>
                  <a:srgbClr val="ffffff"/>
                </a:solidFill>
              </a:uFill>
              <a:latin typeface="Arial"/>
            </a:endParaRPr>
          </a:p>
          <a:p>
            <a:pPr marL="343080" indent="-342720">
              <a:lnSpc>
                <a:spcPct val="100000"/>
              </a:lnSpc>
              <a:spcBef>
                <a:spcPts val="1199"/>
              </a:spcBef>
            </a:pPr>
            <a:endParaRPr b="0" lang="en-US" sz="2000" spc="-1" strike="noStrike">
              <a:solidFill>
                <a:srgbClr val="000000"/>
              </a:solidFill>
              <a:uFill>
                <a:solidFill>
                  <a:srgbClr val="ffffff"/>
                </a:solidFill>
              </a:uFill>
              <a:latin typeface="Arial"/>
            </a:endParaRPr>
          </a:p>
          <a:p>
            <a:pPr marL="343080" indent="-342720">
              <a:lnSpc>
                <a:spcPct val="100000"/>
              </a:lnSpc>
              <a:spcBef>
                <a:spcPts val="1199"/>
              </a:spcBef>
            </a:pPr>
            <a:r>
              <a:rPr b="0" lang="en-US" sz="2000" spc="-1" strike="noStrike">
                <a:solidFill>
                  <a:srgbClr val="000000"/>
                </a:solidFill>
                <a:uFill>
                  <a:solidFill>
                    <a:srgbClr val="ffffff"/>
                  </a:solidFill>
                </a:uFill>
                <a:latin typeface="Arial"/>
                <a:ea typeface="ＭＳ Ｐゴシック"/>
              </a:rPr>
              <a:t>Building C becomes a core router</a:t>
            </a:r>
            <a:endParaRPr b="0" lang="en-US" sz="2000" spc="-1" strike="noStrike">
              <a:solidFill>
                <a:srgbClr val="000000"/>
              </a:solidFill>
              <a:uFill>
                <a:solidFill>
                  <a:srgbClr val="ffffff"/>
                </a:solidFill>
              </a:uFill>
              <a:latin typeface="Arial"/>
            </a:endParaRPr>
          </a:p>
          <a:p>
            <a:pPr>
              <a:lnSpc>
                <a:spcPct val="100000"/>
              </a:lnSpc>
              <a:spcBef>
                <a:spcPts val="360"/>
              </a:spcBef>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629" name="TextShape 2"/>
          <p:cNvSpPr txBox="1"/>
          <p:nvPr/>
        </p:nvSpPr>
        <p:spPr>
          <a:xfrm>
            <a:off x="3884760" y="8685360"/>
            <a:ext cx="2971440" cy="456840"/>
          </a:xfrm>
          <a:prstGeom prst="rect">
            <a:avLst/>
          </a:prstGeom>
          <a:noFill/>
          <a:ln>
            <a:noFill/>
          </a:ln>
        </p:spPr>
        <p:txBody>
          <a:bodyPr anchor="b"/>
          <a:p>
            <a:pPr algn="r">
              <a:lnSpc>
                <a:spcPct val="100000"/>
              </a:lnSpc>
            </a:pPr>
            <a:fld id="{9C7F64D5-5334-441D-910D-3F19CE589081}"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This is an annotated version of the plot from the Science DMZ paper</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Beyond your metro area, zero loss is essentially required for high performance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Where are your collaborators?  Where are your users?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When global collaboration is the norm, nobody can afford to be a local-only resource</a:t>
            </a:r>
            <a:endParaRPr b="0" lang="en-US" sz="2000" spc="-1" strike="noStrike">
              <a:solidFill>
                <a:srgbClr val="000000"/>
              </a:solidFill>
              <a:uFill>
                <a:solidFill>
                  <a:srgbClr val="ffffff"/>
                </a:solidFill>
              </a:uFill>
              <a:latin typeface="Arial"/>
            </a:endParaRPr>
          </a:p>
        </p:txBody>
      </p:sp>
      <p:sp>
        <p:nvSpPr>
          <p:cNvPr id="539" name="TextShape 2"/>
          <p:cNvSpPr txBox="1"/>
          <p:nvPr/>
        </p:nvSpPr>
        <p:spPr>
          <a:xfrm>
            <a:off x="3884760" y="8685360"/>
            <a:ext cx="2971440" cy="456840"/>
          </a:xfrm>
          <a:prstGeom prst="rect">
            <a:avLst/>
          </a:prstGeom>
          <a:noFill/>
          <a:ln>
            <a:noFill/>
          </a:ln>
        </p:spPr>
        <p:txBody>
          <a:bodyPr anchor="b"/>
          <a:p>
            <a:pPr algn="r">
              <a:lnSpc>
                <a:spcPct val="100000"/>
              </a:lnSpc>
            </a:pPr>
            <a:fld id="{5D1ACD38-1321-44F7-A3B5-C719C6C4F8EB}" type="slidenum">
              <a:rPr b="0" lang="en-US" sz="1200" spc="-1" strike="noStrike">
                <a:solidFill>
                  <a:srgbClr val="000000"/>
                </a:solidFill>
                <a:uFill>
                  <a:solidFill>
                    <a:srgbClr val="ffffff"/>
                  </a:solidFill>
                </a:uFill>
                <a:latin typeface="Arial"/>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If you’re not allowed to look inside, this is all you see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network is broken, but unless you know to go look you’ll never know why</a:t>
            </a:r>
            <a:endParaRPr b="0" lang="en-US" sz="2000" spc="-1" strike="noStrike">
              <a:solidFill>
                <a:srgbClr val="000000"/>
              </a:solidFill>
              <a:uFill>
                <a:solidFill>
                  <a:srgbClr val="ffffff"/>
                </a:solidFill>
              </a:uFill>
              <a:latin typeface="Arial"/>
            </a:endParaRPr>
          </a:p>
        </p:txBody>
      </p:sp>
      <p:sp>
        <p:nvSpPr>
          <p:cNvPr id="631" name="TextShape 2"/>
          <p:cNvSpPr txBox="1"/>
          <p:nvPr/>
        </p:nvSpPr>
        <p:spPr>
          <a:xfrm>
            <a:off x="3884760" y="8685360"/>
            <a:ext cx="2971440" cy="456840"/>
          </a:xfrm>
          <a:prstGeom prst="rect">
            <a:avLst/>
          </a:prstGeom>
          <a:noFill/>
          <a:ln>
            <a:noFill/>
          </a:ln>
        </p:spPr>
        <p:txBody>
          <a:bodyPr anchor="b"/>
          <a:p>
            <a:pPr algn="r">
              <a:lnSpc>
                <a:spcPct val="100000"/>
              </a:lnSpc>
            </a:pPr>
            <a:fld id="{F9CDA9B5-C116-41A8-BF11-FDC4605940C0}"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Call this a ‘converged’ network, its what your local vendor rep will try to sell you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Converged does not work for science – and we can point to the insertion of a fully tuned DTN host as the counter case.  The host can work well, but the network won’t due to things like congestion, buffering, security devices, etc.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is what frustrates users most of all – they bought a new $20k server to run a high-performance tool, and they will be very mad when they get the same performance they would out of something 10 years old using SCP.  </a:t>
            </a:r>
            <a:endParaRPr b="0" lang="en-US" sz="2000" spc="-1" strike="noStrike">
              <a:solidFill>
                <a:srgbClr val="000000"/>
              </a:solidFill>
              <a:uFill>
                <a:solidFill>
                  <a:srgbClr val="ffffff"/>
                </a:solidFill>
              </a:uFill>
              <a:latin typeface="Arial"/>
            </a:endParaRPr>
          </a:p>
        </p:txBody>
      </p:sp>
      <p:sp>
        <p:nvSpPr>
          <p:cNvPr id="633" name="TextShape 2"/>
          <p:cNvSpPr txBox="1"/>
          <p:nvPr/>
        </p:nvSpPr>
        <p:spPr>
          <a:xfrm>
            <a:off x="3884760" y="8685360"/>
            <a:ext cx="2971440" cy="456840"/>
          </a:xfrm>
          <a:prstGeom prst="rect">
            <a:avLst/>
          </a:prstGeom>
          <a:noFill/>
          <a:ln>
            <a:noFill/>
          </a:ln>
        </p:spPr>
        <p:txBody>
          <a:bodyPr anchor="b"/>
          <a:p>
            <a:pPr algn="r">
              <a:lnSpc>
                <a:spcPct val="100000"/>
              </a:lnSpc>
            </a:pPr>
            <a:fld id="{AF83CA5B-6706-45CB-A3C9-60C799176DC5}"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Do not underestimate the value of three TCP improvements:</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RFC1323 (window scaling)</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Kernel autotuning</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Improved congestion algorithms</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However, loss + latency is still a performance killer.</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TCP must be accommodated – this is our job as engineers and architects</a:t>
            </a:r>
            <a:endParaRPr b="0" lang="en-US" sz="2000" spc="-1" strike="noStrike">
              <a:solidFill>
                <a:srgbClr val="000000"/>
              </a:solidFill>
              <a:uFill>
                <a:solidFill>
                  <a:srgbClr val="ffffff"/>
                </a:solidFill>
              </a:uFill>
              <a:latin typeface="Arial"/>
            </a:endParaRPr>
          </a:p>
        </p:txBody>
      </p:sp>
      <p:sp>
        <p:nvSpPr>
          <p:cNvPr id="541" name="TextShape 2"/>
          <p:cNvSpPr txBox="1"/>
          <p:nvPr/>
        </p:nvSpPr>
        <p:spPr>
          <a:xfrm>
            <a:off x="3884760" y="8685360"/>
            <a:ext cx="2971440" cy="456840"/>
          </a:xfrm>
          <a:prstGeom prst="rect">
            <a:avLst/>
          </a:prstGeom>
          <a:noFill/>
          <a:ln>
            <a:noFill/>
          </a:ln>
        </p:spPr>
        <p:txBody>
          <a:bodyPr anchor="b"/>
          <a:p>
            <a:pPr algn="r">
              <a:lnSpc>
                <a:spcPct val="100000"/>
              </a:lnSpc>
            </a:pPr>
            <a:fld id="{FBF8F4CE-6EFD-4067-8F1C-7AD1B7675315}"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In order to accommodate TCP, we need a pragmatic engineering solution that:</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Addresses the needs</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Is implementable given financial, policy, and cultural constraints</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arenR"/>
            </a:pPr>
            <a:r>
              <a:rPr b="0" lang="en-US" sz="2000" spc="-1" strike="noStrike">
                <a:solidFill>
                  <a:srgbClr val="000000"/>
                </a:solidFill>
                <a:uFill>
                  <a:solidFill>
                    <a:srgbClr val="ffffff"/>
                  </a:solidFill>
                </a:uFill>
                <a:latin typeface="Arial"/>
              </a:rPr>
              <a:t>Can be defended – we cannot ignore security</a:t>
            </a:r>
            <a:endParaRPr b="0" lang="en-US" sz="2000" spc="-1" strike="noStrike">
              <a:solidFill>
                <a:srgbClr val="000000"/>
              </a:solidFill>
              <a:uFill>
                <a:solidFill>
                  <a:srgbClr val="ffffff"/>
                </a:solidFill>
              </a:uFill>
              <a:latin typeface="Arial"/>
            </a:endParaRPr>
          </a:p>
        </p:txBody>
      </p:sp>
      <p:sp>
        <p:nvSpPr>
          <p:cNvPr id="543" name="TextShape 2"/>
          <p:cNvSpPr txBox="1"/>
          <p:nvPr/>
        </p:nvSpPr>
        <p:spPr>
          <a:xfrm>
            <a:off x="3884760" y="8685360"/>
            <a:ext cx="2971440" cy="456840"/>
          </a:xfrm>
          <a:prstGeom prst="rect">
            <a:avLst/>
          </a:prstGeom>
          <a:noFill/>
          <a:ln>
            <a:noFill/>
          </a:ln>
        </p:spPr>
        <p:txBody>
          <a:bodyPr anchor="b"/>
          <a:p>
            <a:pPr algn="r">
              <a:lnSpc>
                <a:spcPct val="100000"/>
              </a:lnSpc>
            </a:pPr>
            <a:fld id="{7AFBBF38-9FD6-44B5-9CF7-69E82ECA675A}" type="slidenum">
              <a:rPr b="0" lang="en-US" sz="1200" spc="-1" strike="noStrike">
                <a:solidFill>
                  <a:srgbClr val="000000"/>
                </a:solidFill>
                <a:uFill>
                  <a:solidFill>
                    <a:srgbClr val="ffffff"/>
                  </a:solidFill>
                </a:uFill>
                <a:latin typeface="Arial"/>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3.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32" name="PlaceHolder 2"/>
          <p:cNvSpPr>
            <a:spLocks noGrp="1"/>
          </p:cNvSpPr>
          <p:nvPr>
            <p:ph type="body"/>
          </p:nvPr>
        </p:nvSpPr>
        <p:spPr>
          <a:xfrm>
            <a:off x="457200" y="120024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33" name="PlaceHolder 3"/>
          <p:cNvSpPr>
            <a:spLocks noGrp="1"/>
          </p:cNvSpPr>
          <p:nvPr>
            <p:ph type="body"/>
          </p:nvPr>
        </p:nvSpPr>
        <p:spPr>
          <a:xfrm>
            <a:off x="457200" y="290196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35"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36"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37" name="PlaceHolder 4"/>
          <p:cNvSpPr>
            <a:spLocks noGrp="1"/>
          </p:cNvSpPr>
          <p:nvPr>
            <p:ph type="body"/>
          </p:nvPr>
        </p:nvSpPr>
        <p:spPr>
          <a:xfrm>
            <a:off x="467424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38" name="PlaceHolder 5"/>
          <p:cNvSpPr>
            <a:spLocks noGrp="1"/>
          </p:cNvSpPr>
          <p:nvPr>
            <p:ph type="body"/>
          </p:nvPr>
        </p:nvSpPr>
        <p:spPr>
          <a:xfrm>
            <a:off x="45720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40" name="PlaceHolder 2"/>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41" name="PlaceHolder 3"/>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pic>
        <p:nvPicPr>
          <p:cNvPr id="42" name="" descr=""/>
          <p:cNvPicPr/>
          <p:nvPr/>
        </p:nvPicPr>
        <p:blipFill>
          <a:blip r:embed="rId2"/>
          <a:stretch/>
        </p:blipFill>
        <p:spPr>
          <a:xfrm>
            <a:off x="2530080" y="1200240"/>
            <a:ext cx="4083120" cy="3258000"/>
          </a:xfrm>
          <a:prstGeom prst="rect">
            <a:avLst/>
          </a:prstGeom>
          <a:ln>
            <a:noFill/>
          </a:ln>
        </p:spPr>
      </p:pic>
      <p:pic>
        <p:nvPicPr>
          <p:cNvPr id="43" name="" descr=""/>
          <p:cNvPicPr/>
          <p:nvPr/>
        </p:nvPicPr>
        <p:blipFill>
          <a:blip r:embed="rId3"/>
          <a:stretch/>
        </p:blipFill>
        <p:spPr>
          <a:xfrm>
            <a:off x="2530080" y="1200240"/>
            <a:ext cx="4083120" cy="3258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52" name="PlaceHolder 2"/>
          <p:cNvSpPr>
            <a:spLocks noGrp="1"/>
          </p:cNvSpPr>
          <p:nvPr>
            <p:ph type="subTitle"/>
          </p:nvPr>
        </p:nvSpPr>
        <p:spPr>
          <a:xfrm>
            <a:off x="457200" y="1200240"/>
            <a:ext cx="8229240" cy="32580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54" name="PlaceHolder 2"/>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56" name="PlaceHolder 2"/>
          <p:cNvSpPr>
            <a:spLocks noGrp="1"/>
          </p:cNvSpPr>
          <p:nvPr>
            <p:ph type="body"/>
          </p:nvPr>
        </p:nvSpPr>
        <p:spPr>
          <a:xfrm>
            <a:off x="45720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57" name="PlaceHolder 3"/>
          <p:cNvSpPr>
            <a:spLocks noGrp="1"/>
          </p:cNvSpPr>
          <p:nvPr>
            <p:ph type="body"/>
          </p:nvPr>
        </p:nvSpPr>
        <p:spPr>
          <a:xfrm>
            <a:off x="467424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05920"/>
            <a:ext cx="8229240" cy="397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61"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62" name="PlaceHolder 3"/>
          <p:cNvSpPr>
            <a:spLocks noGrp="1"/>
          </p:cNvSpPr>
          <p:nvPr>
            <p:ph type="body"/>
          </p:nvPr>
        </p:nvSpPr>
        <p:spPr>
          <a:xfrm>
            <a:off x="45720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63" name="PlaceHolder 4"/>
          <p:cNvSpPr>
            <a:spLocks noGrp="1"/>
          </p:cNvSpPr>
          <p:nvPr>
            <p:ph type="body"/>
          </p:nvPr>
        </p:nvSpPr>
        <p:spPr>
          <a:xfrm>
            <a:off x="467424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1" name="PlaceHolder 2"/>
          <p:cNvSpPr>
            <a:spLocks noGrp="1"/>
          </p:cNvSpPr>
          <p:nvPr>
            <p:ph type="subTitle"/>
          </p:nvPr>
        </p:nvSpPr>
        <p:spPr>
          <a:xfrm>
            <a:off x="457200" y="1200240"/>
            <a:ext cx="8229240" cy="32580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65" name="PlaceHolder 2"/>
          <p:cNvSpPr>
            <a:spLocks noGrp="1"/>
          </p:cNvSpPr>
          <p:nvPr>
            <p:ph type="body"/>
          </p:nvPr>
        </p:nvSpPr>
        <p:spPr>
          <a:xfrm>
            <a:off x="45720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66"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67" name="PlaceHolder 4"/>
          <p:cNvSpPr>
            <a:spLocks noGrp="1"/>
          </p:cNvSpPr>
          <p:nvPr>
            <p:ph type="body"/>
          </p:nvPr>
        </p:nvSpPr>
        <p:spPr>
          <a:xfrm>
            <a:off x="467424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69"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70"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71" name="PlaceHolder 4"/>
          <p:cNvSpPr>
            <a:spLocks noGrp="1"/>
          </p:cNvSpPr>
          <p:nvPr>
            <p:ph type="body"/>
          </p:nvPr>
        </p:nvSpPr>
        <p:spPr>
          <a:xfrm>
            <a:off x="457200" y="290196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73" name="PlaceHolder 2"/>
          <p:cNvSpPr>
            <a:spLocks noGrp="1"/>
          </p:cNvSpPr>
          <p:nvPr>
            <p:ph type="body"/>
          </p:nvPr>
        </p:nvSpPr>
        <p:spPr>
          <a:xfrm>
            <a:off x="457200" y="120024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74" name="PlaceHolder 3"/>
          <p:cNvSpPr>
            <a:spLocks noGrp="1"/>
          </p:cNvSpPr>
          <p:nvPr>
            <p:ph type="body"/>
          </p:nvPr>
        </p:nvSpPr>
        <p:spPr>
          <a:xfrm>
            <a:off x="457200" y="290196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76"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77"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78" name="PlaceHolder 4"/>
          <p:cNvSpPr>
            <a:spLocks noGrp="1"/>
          </p:cNvSpPr>
          <p:nvPr>
            <p:ph type="body"/>
          </p:nvPr>
        </p:nvSpPr>
        <p:spPr>
          <a:xfrm>
            <a:off x="467424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79" name="PlaceHolder 5"/>
          <p:cNvSpPr>
            <a:spLocks noGrp="1"/>
          </p:cNvSpPr>
          <p:nvPr>
            <p:ph type="body"/>
          </p:nvPr>
        </p:nvSpPr>
        <p:spPr>
          <a:xfrm>
            <a:off x="45720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81" name="PlaceHolder 2"/>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82" name="PlaceHolder 3"/>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pic>
        <p:nvPicPr>
          <p:cNvPr id="83" name="" descr=""/>
          <p:cNvPicPr/>
          <p:nvPr/>
        </p:nvPicPr>
        <p:blipFill>
          <a:blip r:embed="rId2"/>
          <a:stretch/>
        </p:blipFill>
        <p:spPr>
          <a:xfrm>
            <a:off x="2530080" y="1200240"/>
            <a:ext cx="4083120" cy="3258000"/>
          </a:xfrm>
          <a:prstGeom prst="rect">
            <a:avLst/>
          </a:prstGeom>
          <a:ln>
            <a:noFill/>
          </a:ln>
        </p:spPr>
      </p:pic>
      <p:pic>
        <p:nvPicPr>
          <p:cNvPr id="84" name="" descr=""/>
          <p:cNvPicPr/>
          <p:nvPr/>
        </p:nvPicPr>
        <p:blipFill>
          <a:blip r:embed="rId3"/>
          <a:stretch/>
        </p:blipFill>
        <p:spPr>
          <a:xfrm>
            <a:off x="2530080" y="1200240"/>
            <a:ext cx="4083120" cy="325800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93" name="PlaceHolder 2"/>
          <p:cNvSpPr>
            <a:spLocks noGrp="1"/>
          </p:cNvSpPr>
          <p:nvPr>
            <p:ph type="subTitle"/>
          </p:nvPr>
        </p:nvSpPr>
        <p:spPr>
          <a:xfrm>
            <a:off x="457200" y="1200240"/>
            <a:ext cx="8229240" cy="32580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95" name="PlaceHolder 2"/>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97" name="PlaceHolder 2"/>
          <p:cNvSpPr>
            <a:spLocks noGrp="1"/>
          </p:cNvSpPr>
          <p:nvPr>
            <p:ph type="body"/>
          </p:nvPr>
        </p:nvSpPr>
        <p:spPr>
          <a:xfrm>
            <a:off x="45720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98" name="PlaceHolder 3"/>
          <p:cNvSpPr>
            <a:spLocks noGrp="1"/>
          </p:cNvSpPr>
          <p:nvPr>
            <p:ph type="body"/>
          </p:nvPr>
        </p:nvSpPr>
        <p:spPr>
          <a:xfrm>
            <a:off x="467424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3" name="PlaceHolder 2"/>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920"/>
            <a:ext cx="8229240" cy="397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02"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03" name="PlaceHolder 3"/>
          <p:cNvSpPr>
            <a:spLocks noGrp="1"/>
          </p:cNvSpPr>
          <p:nvPr>
            <p:ph type="body"/>
          </p:nvPr>
        </p:nvSpPr>
        <p:spPr>
          <a:xfrm>
            <a:off x="45720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04" name="PlaceHolder 4"/>
          <p:cNvSpPr>
            <a:spLocks noGrp="1"/>
          </p:cNvSpPr>
          <p:nvPr>
            <p:ph type="body"/>
          </p:nvPr>
        </p:nvSpPr>
        <p:spPr>
          <a:xfrm>
            <a:off x="467424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06" name="PlaceHolder 2"/>
          <p:cNvSpPr>
            <a:spLocks noGrp="1"/>
          </p:cNvSpPr>
          <p:nvPr>
            <p:ph type="body"/>
          </p:nvPr>
        </p:nvSpPr>
        <p:spPr>
          <a:xfrm>
            <a:off x="45720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07"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08" name="PlaceHolder 4"/>
          <p:cNvSpPr>
            <a:spLocks noGrp="1"/>
          </p:cNvSpPr>
          <p:nvPr>
            <p:ph type="body"/>
          </p:nvPr>
        </p:nvSpPr>
        <p:spPr>
          <a:xfrm>
            <a:off x="467424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10"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11"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12" name="PlaceHolder 4"/>
          <p:cNvSpPr>
            <a:spLocks noGrp="1"/>
          </p:cNvSpPr>
          <p:nvPr>
            <p:ph type="body"/>
          </p:nvPr>
        </p:nvSpPr>
        <p:spPr>
          <a:xfrm>
            <a:off x="457200" y="290196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14" name="PlaceHolder 2"/>
          <p:cNvSpPr>
            <a:spLocks noGrp="1"/>
          </p:cNvSpPr>
          <p:nvPr>
            <p:ph type="body"/>
          </p:nvPr>
        </p:nvSpPr>
        <p:spPr>
          <a:xfrm>
            <a:off x="457200" y="120024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15" name="PlaceHolder 3"/>
          <p:cNvSpPr>
            <a:spLocks noGrp="1"/>
          </p:cNvSpPr>
          <p:nvPr>
            <p:ph type="body"/>
          </p:nvPr>
        </p:nvSpPr>
        <p:spPr>
          <a:xfrm>
            <a:off x="457200" y="290196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17"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18"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19" name="PlaceHolder 4"/>
          <p:cNvSpPr>
            <a:spLocks noGrp="1"/>
          </p:cNvSpPr>
          <p:nvPr>
            <p:ph type="body"/>
          </p:nvPr>
        </p:nvSpPr>
        <p:spPr>
          <a:xfrm>
            <a:off x="467424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20" name="PlaceHolder 5"/>
          <p:cNvSpPr>
            <a:spLocks noGrp="1"/>
          </p:cNvSpPr>
          <p:nvPr>
            <p:ph type="body"/>
          </p:nvPr>
        </p:nvSpPr>
        <p:spPr>
          <a:xfrm>
            <a:off x="45720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22" name="PlaceHolder 2"/>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23" name="PlaceHolder 3"/>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pic>
        <p:nvPicPr>
          <p:cNvPr id="124" name="" descr=""/>
          <p:cNvPicPr/>
          <p:nvPr/>
        </p:nvPicPr>
        <p:blipFill>
          <a:blip r:embed="rId2"/>
          <a:stretch/>
        </p:blipFill>
        <p:spPr>
          <a:xfrm>
            <a:off x="2530080" y="1200240"/>
            <a:ext cx="4083120" cy="3258000"/>
          </a:xfrm>
          <a:prstGeom prst="rect">
            <a:avLst/>
          </a:prstGeom>
          <a:ln>
            <a:noFill/>
          </a:ln>
        </p:spPr>
      </p:pic>
      <p:pic>
        <p:nvPicPr>
          <p:cNvPr id="125" name="" descr=""/>
          <p:cNvPicPr/>
          <p:nvPr/>
        </p:nvPicPr>
        <p:blipFill>
          <a:blip r:embed="rId3"/>
          <a:stretch/>
        </p:blipFill>
        <p:spPr>
          <a:xfrm>
            <a:off x="2530080" y="1200240"/>
            <a:ext cx="4083120" cy="325800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35" name="PlaceHolder 2"/>
          <p:cNvSpPr>
            <a:spLocks noGrp="1"/>
          </p:cNvSpPr>
          <p:nvPr>
            <p:ph type="subTitle"/>
          </p:nvPr>
        </p:nvSpPr>
        <p:spPr>
          <a:xfrm>
            <a:off x="457200" y="1200240"/>
            <a:ext cx="8229240" cy="32580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37" name="PlaceHolder 2"/>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5" name="PlaceHolder 2"/>
          <p:cNvSpPr>
            <a:spLocks noGrp="1"/>
          </p:cNvSpPr>
          <p:nvPr>
            <p:ph type="body"/>
          </p:nvPr>
        </p:nvSpPr>
        <p:spPr>
          <a:xfrm>
            <a:off x="45720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6" name="PlaceHolder 3"/>
          <p:cNvSpPr>
            <a:spLocks noGrp="1"/>
          </p:cNvSpPr>
          <p:nvPr>
            <p:ph type="body"/>
          </p:nvPr>
        </p:nvSpPr>
        <p:spPr>
          <a:xfrm>
            <a:off x="467424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39" name="PlaceHolder 2"/>
          <p:cNvSpPr>
            <a:spLocks noGrp="1"/>
          </p:cNvSpPr>
          <p:nvPr>
            <p:ph type="body"/>
          </p:nvPr>
        </p:nvSpPr>
        <p:spPr>
          <a:xfrm>
            <a:off x="45720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40" name="PlaceHolder 3"/>
          <p:cNvSpPr>
            <a:spLocks noGrp="1"/>
          </p:cNvSpPr>
          <p:nvPr>
            <p:ph type="body"/>
          </p:nvPr>
        </p:nvSpPr>
        <p:spPr>
          <a:xfrm>
            <a:off x="467424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457200" y="205920"/>
            <a:ext cx="8229240" cy="397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44"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45" name="PlaceHolder 3"/>
          <p:cNvSpPr>
            <a:spLocks noGrp="1"/>
          </p:cNvSpPr>
          <p:nvPr>
            <p:ph type="body"/>
          </p:nvPr>
        </p:nvSpPr>
        <p:spPr>
          <a:xfrm>
            <a:off x="45720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46" name="PlaceHolder 4"/>
          <p:cNvSpPr>
            <a:spLocks noGrp="1"/>
          </p:cNvSpPr>
          <p:nvPr>
            <p:ph type="body"/>
          </p:nvPr>
        </p:nvSpPr>
        <p:spPr>
          <a:xfrm>
            <a:off x="467424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48" name="PlaceHolder 2"/>
          <p:cNvSpPr>
            <a:spLocks noGrp="1"/>
          </p:cNvSpPr>
          <p:nvPr>
            <p:ph type="body"/>
          </p:nvPr>
        </p:nvSpPr>
        <p:spPr>
          <a:xfrm>
            <a:off x="45720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49"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50" name="PlaceHolder 4"/>
          <p:cNvSpPr>
            <a:spLocks noGrp="1"/>
          </p:cNvSpPr>
          <p:nvPr>
            <p:ph type="body"/>
          </p:nvPr>
        </p:nvSpPr>
        <p:spPr>
          <a:xfrm>
            <a:off x="467424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52"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53"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54" name="PlaceHolder 4"/>
          <p:cNvSpPr>
            <a:spLocks noGrp="1"/>
          </p:cNvSpPr>
          <p:nvPr>
            <p:ph type="body"/>
          </p:nvPr>
        </p:nvSpPr>
        <p:spPr>
          <a:xfrm>
            <a:off x="457200" y="290196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56" name="PlaceHolder 2"/>
          <p:cNvSpPr>
            <a:spLocks noGrp="1"/>
          </p:cNvSpPr>
          <p:nvPr>
            <p:ph type="body"/>
          </p:nvPr>
        </p:nvSpPr>
        <p:spPr>
          <a:xfrm>
            <a:off x="457200" y="120024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57" name="PlaceHolder 3"/>
          <p:cNvSpPr>
            <a:spLocks noGrp="1"/>
          </p:cNvSpPr>
          <p:nvPr>
            <p:ph type="body"/>
          </p:nvPr>
        </p:nvSpPr>
        <p:spPr>
          <a:xfrm>
            <a:off x="457200" y="290196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59"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60"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61" name="PlaceHolder 4"/>
          <p:cNvSpPr>
            <a:spLocks noGrp="1"/>
          </p:cNvSpPr>
          <p:nvPr>
            <p:ph type="body"/>
          </p:nvPr>
        </p:nvSpPr>
        <p:spPr>
          <a:xfrm>
            <a:off x="467424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62" name="PlaceHolder 5"/>
          <p:cNvSpPr>
            <a:spLocks noGrp="1"/>
          </p:cNvSpPr>
          <p:nvPr>
            <p:ph type="body"/>
          </p:nvPr>
        </p:nvSpPr>
        <p:spPr>
          <a:xfrm>
            <a:off x="45720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164" name="PlaceHolder 2"/>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165" name="PlaceHolder 3"/>
          <p:cNvSpPr>
            <a:spLocks noGrp="1"/>
          </p:cNvSpPr>
          <p:nvPr>
            <p:ph type="body"/>
          </p:nvPr>
        </p:nvSpPr>
        <p:spPr>
          <a:xfrm>
            <a:off x="457200" y="1200240"/>
            <a:ext cx="822924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pic>
        <p:nvPicPr>
          <p:cNvPr id="166" name="" descr=""/>
          <p:cNvPicPr/>
          <p:nvPr/>
        </p:nvPicPr>
        <p:blipFill>
          <a:blip r:embed="rId2"/>
          <a:stretch/>
        </p:blipFill>
        <p:spPr>
          <a:xfrm>
            <a:off x="2530080" y="1200240"/>
            <a:ext cx="4083120" cy="3258000"/>
          </a:xfrm>
          <a:prstGeom prst="rect">
            <a:avLst/>
          </a:prstGeom>
          <a:ln>
            <a:noFill/>
          </a:ln>
        </p:spPr>
      </p:pic>
      <p:pic>
        <p:nvPicPr>
          <p:cNvPr id="167" name="" descr=""/>
          <p:cNvPicPr/>
          <p:nvPr/>
        </p:nvPicPr>
        <p:blipFill>
          <a:blip r:embed="rId3"/>
          <a:stretch/>
        </p:blipFill>
        <p:spPr>
          <a:xfrm>
            <a:off x="2530080" y="1200240"/>
            <a:ext cx="4083120" cy="325800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457200" y="205920"/>
            <a:ext cx="8229240" cy="397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20"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21" name="PlaceHolder 3"/>
          <p:cNvSpPr>
            <a:spLocks noGrp="1"/>
          </p:cNvSpPr>
          <p:nvPr>
            <p:ph type="body"/>
          </p:nvPr>
        </p:nvSpPr>
        <p:spPr>
          <a:xfrm>
            <a:off x="45720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22" name="PlaceHolder 4"/>
          <p:cNvSpPr>
            <a:spLocks noGrp="1"/>
          </p:cNvSpPr>
          <p:nvPr>
            <p:ph type="body"/>
          </p:nvPr>
        </p:nvSpPr>
        <p:spPr>
          <a:xfrm>
            <a:off x="467424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24" name="PlaceHolder 2"/>
          <p:cNvSpPr>
            <a:spLocks noGrp="1"/>
          </p:cNvSpPr>
          <p:nvPr>
            <p:ph type="body"/>
          </p:nvPr>
        </p:nvSpPr>
        <p:spPr>
          <a:xfrm>
            <a:off x="457200" y="1200240"/>
            <a:ext cx="4015800" cy="325800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25"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26" name="PlaceHolder 4"/>
          <p:cNvSpPr>
            <a:spLocks noGrp="1"/>
          </p:cNvSpPr>
          <p:nvPr>
            <p:ph type="body"/>
          </p:nvPr>
        </p:nvSpPr>
        <p:spPr>
          <a:xfrm>
            <a:off x="4674240" y="290196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920"/>
            <a:ext cx="8229240" cy="856800"/>
          </a:xfrm>
          <a:prstGeom prst="rect">
            <a:avLst/>
          </a:prstGeom>
        </p:spPr>
        <p:txBody>
          <a:bodyPr lIns="0" rIns="0" tIns="0" bIns="0" anchor="ctr"/>
          <a:p>
            <a:endParaRPr b="0" lang="en-US" sz="1800" spc="-1" strike="noStrike">
              <a:solidFill>
                <a:srgbClr val="58585b"/>
              </a:solidFill>
              <a:uFill>
                <a:solidFill>
                  <a:srgbClr val="ffffff"/>
                </a:solidFill>
              </a:uFill>
              <a:latin typeface="Calibri"/>
            </a:endParaRPr>
          </a:p>
        </p:txBody>
      </p:sp>
      <p:sp>
        <p:nvSpPr>
          <p:cNvPr id="28" name="PlaceHolder 2"/>
          <p:cNvSpPr>
            <a:spLocks noGrp="1"/>
          </p:cNvSpPr>
          <p:nvPr>
            <p:ph type="body"/>
          </p:nvPr>
        </p:nvSpPr>
        <p:spPr>
          <a:xfrm>
            <a:off x="45720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29" name="PlaceHolder 3"/>
          <p:cNvSpPr>
            <a:spLocks noGrp="1"/>
          </p:cNvSpPr>
          <p:nvPr>
            <p:ph type="body"/>
          </p:nvPr>
        </p:nvSpPr>
        <p:spPr>
          <a:xfrm>
            <a:off x="4674240" y="1200240"/>
            <a:ext cx="401580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
        <p:nvSpPr>
          <p:cNvPr id="30" name="PlaceHolder 4"/>
          <p:cNvSpPr>
            <a:spLocks noGrp="1"/>
          </p:cNvSpPr>
          <p:nvPr>
            <p:ph type="body"/>
          </p:nvPr>
        </p:nvSpPr>
        <p:spPr>
          <a:xfrm>
            <a:off x="457200" y="2901960"/>
            <a:ext cx="8229240" cy="1553760"/>
          </a:xfrm>
          <a:prstGeom prst="rect">
            <a:avLst/>
          </a:prstGeom>
        </p:spPr>
        <p:txBody>
          <a:bodyPr lIns="0" rIns="0" tIns="0" bIns="0">
            <a:normAutofit/>
          </a:bodyPr>
          <a:p>
            <a:endParaRPr b="0" lang="en-US" sz="2000" spc="-1" strike="noStrike">
              <a:solidFill>
                <a:srgbClr val="58585b"/>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CustomShape 1" hidden="1"/>
          <p:cNvSpPr/>
          <p:nvPr/>
        </p:nvSpPr>
        <p:spPr>
          <a:xfrm>
            <a:off x="0" y="0"/>
            <a:ext cx="136800" cy="5136120"/>
          </a:xfrm>
          <a:prstGeom prst="rect">
            <a:avLst/>
          </a:prstGeom>
          <a:solidFill>
            <a:schemeClr val="accent1"/>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 name="Picture 8" descr=""/>
          <p:cNvPicPr/>
          <p:nvPr/>
        </p:nvPicPr>
        <p:blipFill>
          <a:blip r:embed="rId3"/>
          <a:stretch/>
        </p:blipFill>
        <p:spPr>
          <a:xfrm>
            <a:off x="7603920" y="4458600"/>
            <a:ext cx="1209600" cy="362520"/>
          </a:xfrm>
          <a:prstGeom prst="rect">
            <a:avLst/>
          </a:prstGeom>
          <a:ln>
            <a:noFill/>
          </a:ln>
        </p:spPr>
      </p:pic>
      <p:sp>
        <p:nvSpPr>
          <p:cNvPr id="2" name="PlaceHolder 2"/>
          <p:cNvSpPr>
            <a:spLocks noGrp="1"/>
          </p:cNvSpPr>
          <p:nvPr>
            <p:ph type="title"/>
          </p:nvPr>
        </p:nvSpPr>
        <p:spPr>
          <a:xfrm>
            <a:off x="914400" y="1597680"/>
            <a:ext cx="7762680" cy="1102320"/>
          </a:xfrm>
          <a:prstGeom prst="rect">
            <a:avLst/>
          </a:prstGeom>
        </p:spPr>
        <p:txBody>
          <a:bodyPr anchor="ctr"/>
          <a:p>
            <a:pPr>
              <a:lnSpc>
                <a:spcPct val="100000"/>
              </a:lnSpc>
            </a:pPr>
            <a:r>
              <a:rPr b="0" lang="en-US" sz="4400" spc="-1" strike="noStrike">
                <a:solidFill>
                  <a:srgbClr val="58585b"/>
                </a:solidFill>
                <a:uFill>
                  <a:solidFill>
                    <a:srgbClr val="ffffff"/>
                  </a:solidFill>
                </a:uFill>
                <a:latin typeface="Calibri"/>
              </a:rPr>
              <a:t>Click </a:t>
            </a:r>
            <a:r>
              <a:rPr b="0" lang="en-US" sz="4400" spc="-1" strike="noStrike">
                <a:solidFill>
                  <a:srgbClr val="58585b"/>
                </a:solidFill>
                <a:uFill>
                  <a:solidFill>
                    <a:srgbClr val="ffffff"/>
                  </a:solidFill>
                </a:uFill>
                <a:latin typeface="Calibri"/>
              </a:rPr>
              <a:t>to </a:t>
            </a:r>
            <a:r>
              <a:rPr b="0" lang="en-US" sz="4400" spc="-1" strike="noStrike">
                <a:solidFill>
                  <a:srgbClr val="58585b"/>
                </a:solidFill>
                <a:uFill>
                  <a:solidFill>
                    <a:srgbClr val="ffffff"/>
                  </a:solidFill>
                </a:uFill>
                <a:latin typeface="Calibri"/>
              </a:rPr>
              <a:t>edit </a:t>
            </a:r>
            <a:r>
              <a:rPr b="0" lang="en-US" sz="4400" spc="-1" strike="noStrike">
                <a:solidFill>
                  <a:srgbClr val="58585b"/>
                </a:solidFill>
                <a:uFill>
                  <a:solidFill>
                    <a:srgbClr val="ffffff"/>
                  </a:solidFill>
                </a:uFill>
                <a:latin typeface="Calibri"/>
              </a:rPr>
              <a:t>Mast</a:t>
            </a:r>
            <a:r>
              <a:rPr b="0" lang="en-US" sz="4400" spc="-1" strike="noStrike">
                <a:solidFill>
                  <a:srgbClr val="58585b"/>
                </a:solidFill>
                <a:uFill>
                  <a:solidFill>
                    <a:srgbClr val="ffffff"/>
                  </a:solidFill>
                </a:uFill>
                <a:latin typeface="Calibri"/>
              </a:rPr>
              <a:t>er </a:t>
            </a:r>
            <a:r>
              <a:rPr b="0" lang="en-US" sz="4400" spc="-1" strike="noStrike">
                <a:solidFill>
                  <a:srgbClr val="58585b"/>
                </a:solidFill>
                <a:uFill>
                  <a:solidFill>
                    <a:srgbClr val="ffffff"/>
                  </a:solidFill>
                </a:uFill>
                <a:latin typeface="Calibri"/>
              </a:rPr>
              <a:t>title </a:t>
            </a:r>
            <a:r>
              <a:rPr b="0" lang="en-US" sz="4400" spc="-1" strike="noStrike">
                <a:solidFill>
                  <a:srgbClr val="58585b"/>
                </a:solidFill>
                <a:uFill>
                  <a:solidFill>
                    <a:srgbClr val="ffffff"/>
                  </a:solidFill>
                </a:uFill>
                <a:latin typeface="Calibri"/>
              </a:rPr>
              <a:t>style</a:t>
            </a:r>
            <a:endParaRPr b="0" lang="en-US" sz="4400" spc="-1" strike="noStrike">
              <a:solidFill>
                <a:srgbClr val="58585b"/>
              </a:solidFill>
              <a:uFill>
                <a:solidFill>
                  <a:srgbClr val="ffffff"/>
                </a:solidFill>
              </a:uFill>
              <a:latin typeface="Calibri"/>
            </a:endParaRPr>
          </a:p>
        </p:txBody>
      </p:sp>
      <p:sp>
        <p:nvSpPr>
          <p:cNvPr id="3" name="PlaceHolder 3"/>
          <p:cNvSpPr>
            <a:spLocks noGrp="1"/>
          </p:cNvSpPr>
          <p:nvPr>
            <p:ph type="dt"/>
          </p:nvPr>
        </p:nvSpPr>
        <p:spPr>
          <a:xfrm>
            <a:off x="930240" y="4862520"/>
            <a:ext cx="1685520" cy="273600"/>
          </a:xfrm>
          <a:prstGeom prst="rect">
            <a:avLst/>
          </a:prstGeom>
        </p:spPr>
        <p:txBody>
          <a:bodyPr anchor="ctr"/>
          <a:p>
            <a:pPr>
              <a:lnSpc>
                <a:spcPct val="100000"/>
              </a:lnSpc>
            </a:pPr>
            <a:fld id="{6F9DF53C-4BAB-4A29-A0E3-75E5C16D6D72}" type="datetime1">
              <a:rPr b="0" lang="en-US" sz="900" spc="-1" strike="noStrike">
                <a:solidFill>
                  <a:srgbClr val="2c2c2d"/>
                </a:solidFill>
                <a:uFill>
                  <a:solidFill>
                    <a:srgbClr val="ffffff"/>
                  </a:solidFill>
                </a:uFill>
                <a:latin typeface="Calibri"/>
              </a:rPr>
              <a:t>06/01/2018</a:t>
            </a:fld>
            <a:endParaRPr b="0" lang="en-US" sz="900" spc="-1" strike="noStrike">
              <a:solidFill>
                <a:srgbClr val="000000"/>
              </a:solidFill>
              <a:uFill>
                <a:solidFill>
                  <a:srgbClr val="ffffff"/>
                </a:solidFill>
              </a:uFill>
              <a:latin typeface="Times New Roman"/>
            </a:endParaRPr>
          </a:p>
        </p:txBody>
      </p:sp>
      <p:sp>
        <p:nvSpPr>
          <p:cNvPr id="4" name="PlaceHolder 4"/>
          <p:cNvSpPr>
            <a:spLocks noGrp="1"/>
          </p:cNvSpPr>
          <p:nvPr>
            <p:ph type="ftr"/>
          </p:nvPr>
        </p:nvSpPr>
        <p:spPr>
          <a:xfrm>
            <a:off x="4572000" y="4862520"/>
            <a:ext cx="4114440" cy="2736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5" name="PlaceHolder 5"/>
          <p:cNvSpPr>
            <a:spLocks noGrp="1"/>
          </p:cNvSpPr>
          <p:nvPr>
            <p:ph type="sldNum"/>
          </p:nvPr>
        </p:nvSpPr>
        <p:spPr>
          <a:xfrm>
            <a:off x="457200" y="4862520"/>
            <a:ext cx="447480" cy="273600"/>
          </a:xfrm>
          <a:prstGeom prst="rect">
            <a:avLst/>
          </a:prstGeom>
        </p:spPr>
        <p:txBody>
          <a:bodyPr anchor="ctr"/>
          <a:p>
            <a:pPr>
              <a:lnSpc>
                <a:spcPct val="100000"/>
              </a:lnSpc>
            </a:pPr>
            <a:fld id="{74A6AB97-A9CF-4C19-9AF5-4EA0193B20AA}" type="slidenum">
              <a:rPr b="0" lang="en-US" sz="900" spc="-1" strike="noStrike">
                <a:solidFill>
                  <a:srgbClr val="2c2c2d"/>
                </a:solidFill>
                <a:uFill>
                  <a:solidFill>
                    <a:srgbClr val="ffffff"/>
                  </a:solidFill>
                </a:uFill>
                <a:latin typeface="Calibri"/>
              </a:rPr>
              <a:t>&lt;number&gt;</a:t>
            </a:fld>
            <a:endParaRPr b="0" lang="en-US" sz="900" spc="-1" strike="noStrike">
              <a:solidFill>
                <a:srgbClr val="000000"/>
              </a:solidFill>
              <a:uFill>
                <a:solidFill>
                  <a:srgbClr val="ffffff"/>
                </a:solidFill>
              </a:uFill>
              <a:latin typeface="Times New Roman"/>
            </a:endParaRPr>
          </a:p>
        </p:txBody>
      </p:sp>
      <p:sp>
        <p:nvSpPr>
          <p:cNvPr id="6" name="PlaceHolder 6"/>
          <p:cNvSpPr>
            <a:spLocks noGrp="1"/>
          </p:cNvSpPr>
          <p:nvPr>
            <p:ph type="body"/>
          </p:nvPr>
        </p:nvSpPr>
        <p:spPr>
          <a:xfrm>
            <a:off x="5116680" y="2901600"/>
            <a:ext cx="3569760" cy="993960"/>
          </a:xfrm>
          <a:prstGeom prst="rect">
            <a:avLst/>
          </a:prstGeom>
        </p:spPr>
        <p:txBody>
          <a:bodyPr anchor="b"/>
          <a:p>
            <a:pPr>
              <a:lnSpc>
                <a:spcPct val="100000"/>
              </a:lnSpc>
              <a:spcBef>
                <a:spcPts val="879"/>
              </a:spcBef>
            </a:pPr>
            <a:r>
              <a:rPr b="0" lang="en-US" sz="1400" spc="-1" strike="noStrike">
                <a:solidFill>
                  <a:srgbClr val="58585b"/>
                </a:solidFill>
                <a:uFill>
                  <a:solidFill>
                    <a:srgbClr val="ffffff"/>
                  </a:solidFill>
                </a:uFill>
                <a:latin typeface="Calibri"/>
              </a:rPr>
              <a:t>Click to edit Master text styles</a:t>
            </a:r>
            <a:endParaRPr b="0" lang="en-US" sz="1400" spc="-1" strike="noStrike">
              <a:solidFill>
                <a:srgbClr val="58585b"/>
              </a:solidFill>
              <a:uFill>
                <a:solidFill>
                  <a:srgbClr val="ffffff"/>
                </a:solidFill>
              </a:uFill>
              <a:latin typeface="Calibri"/>
            </a:endParaRPr>
          </a:p>
        </p:txBody>
      </p:sp>
      <p:pic>
        <p:nvPicPr>
          <p:cNvPr id="7" name="Picture 11" descr=""/>
          <p:cNvPicPr/>
          <p:nvPr/>
        </p:nvPicPr>
        <p:blipFill>
          <a:blip r:embed="rId4"/>
          <a:stretch/>
        </p:blipFill>
        <p:spPr>
          <a:xfrm>
            <a:off x="804240" y="651960"/>
            <a:ext cx="3288600" cy="959760"/>
          </a:xfrm>
          <a:prstGeom prst="rect">
            <a:avLst/>
          </a:prstGeom>
          <a:ln>
            <a:noFill/>
          </a:ln>
        </p:spPr>
      </p:pic>
      <p:pic>
        <p:nvPicPr>
          <p:cNvPr id="8" name="Picture 12" descr=""/>
          <p:cNvPicPr/>
          <p:nvPr/>
        </p:nvPicPr>
        <p:blipFill>
          <a:blip r:embed="rId5"/>
          <a:stretch/>
        </p:blipFill>
        <p:spPr>
          <a:xfrm>
            <a:off x="6100920" y="4219200"/>
            <a:ext cx="1572480" cy="523800"/>
          </a:xfrm>
          <a:prstGeom prst="rect">
            <a:avLst/>
          </a:prstGeom>
          <a:ln>
            <a:noFill/>
          </a:ln>
        </p:spPr>
      </p:pic>
      <p:pic>
        <p:nvPicPr>
          <p:cNvPr id="9" name="Picture 13" descr=""/>
          <p:cNvPicPr/>
          <p:nvPr/>
        </p:nvPicPr>
        <p:blipFill>
          <a:blip r:embed="rId6"/>
          <a:stretch/>
        </p:blipFill>
        <p:spPr>
          <a:xfrm>
            <a:off x="7768800" y="4054680"/>
            <a:ext cx="907920" cy="68832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0"/>
            <a:ext cx="136800" cy="5136120"/>
          </a:xfrm>
          <a:prstGeom prst="rect">
            <a:avLst/>
          </a:prstGeom>
          <a:solidFill>
            <a:schemeClr val="accent1"/>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45" name="Picture 8" descr=""/>
          <p:cNvPicPr/>
          <p:nvPr/>
        </p:nvPicPr>
        <p:blipFill>
          <a:blip r:embed="rId2"/>
          <a:stretch/>
        </p:blipFill>
        <p:spPr>
          <a:xfrm>
            <a:off x="7603920" y="4458600"/>
            <a:ext cx="1209600" cy="362520"/>
          </a:xfrm>
          <a:prstGeom prst="rect">
            <a:avLst/>
          </a:prstGeom>
          <a:ln>
            <a:noFill/>
          </a:ln>
        </p:spPr>
      </p:pic>
      <p:sp>
        <p:nvSpPr>
          <p:cNvPr id="46" name="PlaceHolder 2"/>
          <p:cNvSpPr>
            <a:spLocks noGrp="1"/>
          </p:cNvSpPr>
          <p:nvPr>
            <p:ph type="title"/>
          </p:nvPr>
        </p:nvSpPr>
        <p:spPr>
          <a:xfrm>
            <a:off x="457200" y="205920"/>
            <a:ext cx="8229240" cy="856800"/>
          </a:xfrm>
          <a:prstGeom prst="rect">
            <a:avLst/>
          </a:prstGeom>
        </p:spPr>
        <p:txBody>
          <a:bodyPr anchor="ctr"/>
          <a:p>
            <a:pPr>
              <a:lnSpc>
                <a:spcPct val="100000"/>
              </a:lnSpc>
            </a:pPr>
            <a:r>
              <a:rPr b="1" lang="en-US" sz="3200" spc="-1" strike="noStrike">
                <a:solidFill>
                  <a:srgbClr val="58585b"/>
                </a:solidFill>
                <a:uFill>
                  <a:solidFill>
                    <a:srgbClr val="ffffff"/>
                  </a:solidFill>
                </a:uFill>
                <a:latin typeface="Calibri"/>
              </a:rPr>
              <a:t>Click to edit Master title style</a:t>
            </a:r>
            <a:endParaRPr b="0" lang="en-US" sz="3200" spc="-1" strike="noStrike">
              <a:solidFill>
                <a:srgbClr val="58585b"/>
              </a:solidFill>
              <a:uFill>
                <a:solidFill>
                  <a:srgbClr val="ffffff"/>
                </a:solidFill>
              </a:uFill>
              <a:latin typeface="Calibri"/>
            </a:endParaRPr>
          </a:p>
        </p:txBody>
      </p:sp>
      <p:sp>
        <p:nvSpPr>
          <p:cNvPr id="47" name="PlaceHolder 3"/>
          <p:cNvSpPr>
            <a:spLocks noGrp="1"/>
          </p:cNvSpPr>
          <p:nvPr>
            <p:ph type="body"/>
          </p:nvPr>
        </p:nvSpPr>
        <p:spPr>
          <a:xfrm>
            <a:off x="457200" y="1200240"/>
            <a:ext cx="8229240" cy="3258000"/>
          </a:xfrm>
          <a:prstGeom prst="rect">
            <a:avLst/>
          </a:prstGeom>
        </p:spPr>
        <p:txBody>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Click to edit Master text styles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Second level</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Third level</a:t>
            </a:r>
            <a:endParaRPr b="0" lang="en-US" sz="1800" spc="-1" strike="noStrike">
              <a:solidFill>
                <a:srgbClr val="58585b"/>
              </a:solidFill>
              <a:uFill>
                <a:solidFill>
                  <a:srgbClr val="ffffff"/>
                </a:solidFill>
              </a:uFill>
              <a:latin typeface="Calibri"/>
            </a:endParaRPr>
          </a:p>
          <a:p>
            <a:pPr lvl="3" marL="969840" indent="-285480">
              <a:lnSpc>
                <a:spcPct val="100000"/>
              </a:lnSpc>
              <a:spcBef>
                <a:spcPts val="281"/>
              </a:spcBef>
              <a:buClr>
                <a:srgbClr val="58585b"/>
              </a:buClr>
              <a:buFont typeface="Lucida Grande"/>
              <a:buChar char="–"/>
            </a:pPr>
            <a:r>
              <a:rPr b="0" lang="en-US" sz="1400" spc="-1" strike="noStrike">
                <a:solidFill>
                  <a:srgbClr val="58585b"/>
                </a:solidFill>
                <a:uFill>
                  <a:solidFill>
                    <a:srgbClr val="ffffff"/>
                  </a:solidFill>
                </a:uFill>
                <a:latin typeface="Calibri"/>
              </a:rPr>
              <a:t>Fourth level</a:t>
            </a:r>
            <a:endParaRPr b="0" lang="en-US" sz="1400" spc="-1" strike="noStrike">
              <a:solidFill>
                <a:srgbClr val="58585b"/>
              </a:solidFill>
              <a:uFill>
                <a:solidFill>
                  <a:srgbClr val="ffffff"/>
                </a:solidFill>
              </a:uFill>
              <a:latin typeface="Calibri"/>
            </a:endParaRPr>
          </a:p>
          <a:p>
            <a:pPr lvl="4" marL="1143000" indent="-229680">
              <a:lnSpc>
                <a:spcPct val="100000"/>
              </a:lnSpc>
              <a:spcBef>
                <a:spcPts val="281"/>
              </a:spcBef>
              <a:buClr>
                <a:srgbClr val="58585b"/>
              </a:buClr>
              <a:buFont typeface="Arial"/>
              <a:buChar char="»"/>
            </a:pPr>
            <a:r>
              <a:rPr b="0" lang="en-US" sz="1400" spc="-1" strike="noStrike">
                <a:solidFill>
                  <a:srgbClr val="58585b"/>
                </a:solidFill>
                <a:uFill>
                  <a:solidFill>
                    <a:srgbClr val="ffffff"/>
                  </a:solidFill>
                </a:uFill>
                <a:latin typeface="Calibri"/>
              </a:rPr>
              <a:t>Fifth level</a:t>
            </a:r>
            <a:endParaRPr b="0" lang="en-US" sz="1400" spc="-1" strike="noStrike">
              <a:solidFill>
                <a:srgbClr val="58585b"/>
              </a:solidFill>
              <a:uFill>
                <a:solidFill>
                  <a:srgbClr val="ffffff"/>
                </a:solidFill>
              </a:uFill>
              <a:latin typeface="Calibri"/>
            </a:endParaRPr>
          </a:p>
        </p:txBody>
      </p:sp>
      <p:sp>
        <p:nvSpPr>
          <p:cNvPr id="48" name="PlaceHolder 4"/>
          <p:cNvSpPr>
            <a:spLocks noGrp="1"/>
          </p:cNvSpPr>
          <p:nvPr>
            <p:ph type="dt"/>
          </p:nvPr>
        </p:nvSpPr>
        <p:spPr>
          <a:xfrm>
            <a:off x="930240" y="4862520"/>
            <a:ext cx="1685520" cy="273600"/>
          </a:xfrm>
          <a:prstGeom prst="rect">
            <a:avLst/>
          </a:prstGeom>
        </p:spPr>
        <p:txBody>
          <a:bodyPr anchor="ctr"/>
          <a:p>
            <a:pPr>
              <a:lnSpc>
                <a:spcPct val="100000"/>
              </a:lnSpc>
            </a:pPr>
            <a:fld id="{6BEF7A4E-3BE5-4A69-A01F-8B3D4936DFF6}" type="datetime1">
              <a:rPr b="0" lang="en-US" sz="900" spc="-1" strike="noStrike">
                <a:solidFill>
                  <a:srgbClr val="2c2c2d"/>
                </a:solidFill>
                <a:uFill>
                  <a:solidFill>
                    <a:srgbClr val="ffffff"/>
                  </a:solidFill>
                </a:uFill>
                <a:latin typeface="Calibri"/>
              </a:rPr>
              <a:t>06/01/2018</a:t>
            </a:fld>
            <a:endParaRPr b="0" lang="en-US" sz="900" spc="-1" strike="noStrike">
              <a:solidFill>
                <a:srgbClr val="000000"/>
              </a:solidFill>
              <a:uFill>
                <a:solidFill>
                  <a:srgbClr val="ffffff"/>
                </a:solidFill>
              </a:uFill>
              <a:latin typeface="Times New Roman"/>
            </a:endParaRPr>
          </a:p>
        </p:txBody>
      </p:sp>
      <p:sp>
        <p:nvSpPr>
          <p:cNvPr id="49" name="PlaceHolder 5"/>
          <p:cNvSpPr>
            <a:spLocks noGrp="1"/>
          </p:cNvSpPr>
          <p:nvPr>
            <p:ph type="ftr"/>
          </p:nvPr>
        </p:nvSpPr>
        <p:spPr>
          <a:xfrm>
            <a:off x="4572000" y="4862520"/>
            <a:ext cx="4114440" cy="2736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50" name="PlaceHolder 6"/>
          <p:cNvSpPr>
            <a:spLocks noGrp="1"/>
          </p:cNvSpPr>
          <p:nvPr>
            <p:ph type="sldNum"/>
          </p:nvPr>
        </p:nvSpPr>
        <p:spPr>
          <a:xfrm>
            <a:off x="457200" y="4862520"/>
            <a:ext cx="447480" cy="273600"/>
          </a:xfrm>
          <a:prstGeom prst="rect">
            <a:avLst/>
          </a:prstGeom>
        </p:spPr>
        <p:txBody>
          <a:bodyPr anchor="ctr"/>
          <a:p>
            <a:pPr>
              <a:lnSpc>
                <a:spcPct val="100000"/>
              </a:lnSpc>
            </a:pPr>
            <a:fld id="{8B62389B-1582-4019-8205-68E0E1D42D17}" type="slidenum">
              <a:rPr b="0" lang="en-US" sz="900" spc="-1" strike="noStrike">
                <a:solidFill>
                  <a:srgbClr val="2c2c2d"/>
                </a:solidFill>
                <a:uFill>
                  <a:solidFill>
                    <a:srgbClr val="ffffff"/>
                  </a:solidFill>
                </a:uFill>
                <a:latin typeface="Calibri"/>
              </a:rPr>
              <a:t>1</a:t>
            </a:fld>
            <a:endParaRPr b="0" lang="en-US" sz="9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0"/>
            <a:ext cx="136800" cy="5136120"/>
          </a:xfrm>
          <a:prstGeom prst="rect">
            <a:avLst/>
          </a:prstGeom>
          <a:solidFill>
            <a:schemeClr val="accent1"/>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86" name="Picture 8" descr=""/>
          <p:cNvPicPr/>
          <p:nvPr/>
        </p:nvPicPr>
        <p:blipFill>
          <a:blip r:embed="rId2"/>
          <a:stretch/>
        </p:blipFill>
        <p:spPr>
          <a:xfrm>
            <a:off x="7603920" y="4458600"/>
            <a:ext cx="1209600" cy="362520"/>
          </a:xfrm>
          <a:prstGeom prst="rect">
            <a:avLst/>
          </a:prstGeom>
          <a:ln>
            <a:noFill/>
          </a:ln>
        </p:spPr>
      </p:pic>
      <p:sp>
        <p:nvSpPr>
          <p:cNvPr id="87" name="PlaceHolder 2"/>
          <p:cNvSpPr>
            <a:spLocks noGrp="1"/>
          </p:cNvSpPr>
          <p:nvPr>
            <p:ph type="title"/>
          </p:nvPr>
        </p:nvSpPr>
        <p:spPr>
          <a:xfrm>
            <a:off x="457200" y="205920"/>
            <a:ext cx="8229240" cy="856800"/>
          </a:xfrm>
          <a:prstGeom prst="rect">
            <a:avLst/>
          </a:prstGeom>
        </p:spPr>
        <p:txBody>
          <a:bodyPr anchor="ctr"/>
          <a:p>
            <a:pPr>
              <a:lnSpc>
                <a:spcPct val="100000"/>
              </a:lnSpc>
            </a:pPr>
            <a:r>
              <a:rPr b="1" lang="en-US" sz="3200" spc="-1" strike="noStrike">
                <a:solidFill>
                  <a:srgbClr val="58585b"/>
                </a:solidFill>
                <a:uFill>
                  <a:solidFill>
                    <a:srgbClr val="ffffff"/>
                  </a:solidFill>
                </a:uFill>
                <a:latin typeface="Calibri"/>
              </a:rPr>
              <a:t>Click to edit Master title style</a:t>
            </a:r>
            <a:endParaRPr b="0" lang="en-US" sz="3200" spc="-1" strike="noStrike">
              <a:solidFill>
                <a:srgbClr val="58585b"/>
              </a:solidFill>
              <a:uFill>
                <a:solidFill>
                  <a:srgbClr val="ffffff"/>
                </a:solidFill>
              </a:uFill>
              <a:latin typeface="Calibri"/>
            </a:endParaRPr>
          </a:p>
        </p:txBody>
      </p:sp>
      <p:sp>
        <p:nvSpPr>
          <p:cNvPr id="88" name="PlaceHolder 3"/>
          <p:cNvSpPr>
            <a:spLocks noGrp="1"/>
          </p:cNvSpPr>
          <p:nvPr>
            <p:ph type="dt"/>
          </p:nvPr>
        </p:nvSpPr>
        <p:spPr>
          <a:xfrm>
            <a:off x="930240" y="4862520"/>
            <a:ext cx="1685520" cy="273600"/>
          </a:xfrm>
          <a:prstGeom prst="rect">
            <a:avLst/>
          </a:prstGeom>
        </p:spPr>
        <p:txBody>
          <a:bodyPr anchor="ctr"/>
          <a:p>
            <a:pPr>
              <a:lnSpc>
                <a:spcPct val="100000"/>
              </a:lnSpc>
            </a:pPr>
            <a:fld id="{F83A3DCF-A74C-4676-9C48-DAE50CDF5FE8}" type="datetime1">
              <a:rPr b="0" lang="en-US" sz="900" spc="-1" strike="noStrike">
                <a:solidFill>
                  <a:srgbClr val="2c2c2d"/>
                </a:solidFill>
                <a:uFill>
                  <a:solidFill>
                    <a:srgbClr val="ffffff"/>
                  </a:solidFill>
                </a:uFill>
                <a:latin typeface="Calibri"/>
              </a:rPr>
              <a:t>06/01/2018</a:t>
            </a:fld>
            <a:endParaRPr b="0" lang="en-US" sz="900" spc="-1" strike="noStrike">
              <a:solidFill>
                <a:srgbClr val="000000"/>
              </a:solidFill>
              <a:uFill>
                <a:solidFill>
                  <a:srgbClr val="ffffff"/>
                </a:solidFill>
              </a:uFill>
              <a:latin typeface="Times New Roman"/>
            </a:endParaRPr>
          </a:p>
        </p:txBody>
      </p:sp>
      <p:sp>
        <p:nvSpPr>
          <p:cNvPr id="89" name="PlaceHolder 4"/>
          <p:cNvSpPr>
            <a:spLocks noGrp="1"/>
          </p:cNvSpPr>
          <p:nvPr>
            <p:ph type="ftr"/>
          </p:nvPr>
        </p:nvSpPr>
        <p:spPr>
          <a:xfrm>
            <a:off x="4572000" y="4862520"/>
            <a:ext cx="4114440" cy="2736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90" name="PlaceHolder 5"/>
          <p:cNvSpPr>
            <a:spLocks noGrp="1"/>
          </p:cNvSpPr>
          <p:nvPr>
            <p:ph type="sldNum"/>
          </p:nvPr>
        </p:nvSpPr>
        <p:spPr>
          <a:xfrm>
            <a:off x="457200" y="4862520"/>
            <a:ext cx="447480" cy="273600"/>
          </a:xfrm>
          <a:prstGeom prst="rect">
            <a:avLst/>
          </a:prstGeom>
        </p:spPr>
        <p:txBody>
          <a:bodyPr anchor="ctr"/>
          <a:p>
            <a:pPr>
              <a:lnSpc>
                <a:spcPct val="100000"/>
              </a:lnSpc>
            </a:pPr>
            <a:fld id="{BDBF08A4-F86C-4763-9DE3-3D185F1DD503}" type="slidenum">
              <a:rPr b="0" lang="en-US" sz="900" spc="-1" strike="noStrike">
                <a:solidFill>
                  <a:srgbClr val="2c2c2d"/>
                </a:solidFill>
                <a:uFill>
                  <a:solidFill>
                    <a:srgbClr val="ffffff"/>
                  </a:solidFill>
                </a:uFill>
                <a:latin typeface="Calibri"/>
              </a:rPr>
              <a:t>1</a:t>
            </a:fld>
            <a:endParaRPr b="0" lang="en-US" sz="900" spc="-1" strike="noStrike">
              <a:solidFill>
                <a:srgbClr val="000000"/>
              </a:solidFill>
              <a:uFill>
                <a:solidFill>
                  <a:srgbClr val="ffffff"/>
                </a:solidFill>
              </a:uFill>
              <a:latin typeface="Times New Roman"/>
            </a:endParaRPr>
          </a:p>
        </p:txBody>
      </p:sp>
      <p:sp>
        <p:nvSpPr>
          <p:cNvPr id="91"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58585b"/>
                </a:solidFill>
                <a:uFill>
                  <a:solidFill>
                    <a:srgbClr val="ffffff"/>
                  </a:solidFill>
                </a:uFill>
                <a:latin typeface="Calibri"/>
              </a:rPr>
              <a:t>Click to edit the outline text format</a:t>
            </a:r>
            <a:endParaRPr b="0" lang="en-US" sz="2000" spc="-1" strike="noStrike">
              <a:solidFill>
                <a:srgbClr val="58585b"/>
              </a:solidFill>
              <a:uFill>
                <a:solidFill>
                  <a:srgbClr val="ffffff"/>
                </a:solidFill>
              </a:u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58585b"/>
                </a:solidFill>
                <a:uFill>
                  <a:solidFill>
                    <a:srgbClr val="ffffff"/>
                  </a:solidFill>
                </a:uFill>
                <a:latin typeface="Calibri"/>
              </a:rPr>
              <a:t>Second Outline Level</a:t>
            </a:r>
            <a:endParaRPr b="0" lang="en-US" sz="1800" spc="-1" strike="noStrike">
              <a:solidFill>
                <a:srgbClr val="58585b"/>
              </a:solidFill>
              <a:uFill>
                <a:solidFill>
                  <a:srgbClr val="ffffff"/>
                </a:solidFill>
              </a:uFill>
              <a:latin typeface="Calibri"/>
            </a:endParaRPr>
          </a:p>
          <a:p>
            <a:pPr lvl="2" marL="1296000" indent="-288000">
              <a:spcBef>
                <a:spcPts val="850"/>
              </a:spcBef>
              <a:buClr>
                <a:srgbClr val="000000"/>
              </a:buClr>
              <a:buSzPct val="45000"/>
              <a:buFont typeface="Wingdings" charset="2"/>
              <a:buChar char=""/>
            </a:pPr>
            <a:r>
              <a:rPr b="0" lang="en-US" sz="1400" spc="-1" strike="noStrike">
                <a:solidFill>
                  <a:srgbClr val="58585b"/>
                </a:solidFill>
                <a:uFill>
                  <a:solidFill>
                    <a:srgbClr val="ffffff"/>
                  </a:solidFill>
                </a:uFill>
                <a:latin typeface="Calibri"/>
              </a:rPr>
              <a:t>Third Outline Level</a:t>
            </a:r>
            <a:endParaRPr b="0" lang="en-US" sz="1400" spc="-1" strike="noStrike">
              <a:solidFill>
                <a:srgbClr val="58585b"/>
              </a:solidFill>
              <a:uFill>
                <a:solidFill>
                  <a:srgbClr val="ffffff"/>
                </a:solidFill>
              </a:uFill>
              <a:latin typeface="Calibri"/>
            </a:endParaRPr>
          </a:p>
          <a:p>
            <a:pPr lvl="3" marL="1728000" indent="-216000">
              <a:spcBef>
                <a:spcPts val="567"/>
              </a:spcBef>
              <a:buClr>
                <a:srgbClr val="000000"/>
              </a:buClr>
              <a:buSzPct val="75000"/>
              <a:buFont typeface="Symbol" charset="2"/>
              <a:buChar char=""/>
            </a:pPr>
            <a:r>
              <a:rPr b="0" lang="en-US" sz="1400" spc="-1" strike="noStrike">
                <a:solidFill>
                  <a:srgbClr val="58585b"/>
                </a:solidFill>
                <a:uFill>
                  <a:solidFill>
                    <a:srgbClr val="ffffff"/>
                  </a:solidFill>
                </a:uFill>
                <a:latin typeface="Calibri"/>
              </a:rPr>
              <a:t>Fourth Outline Level</a:t>
            </a:r>
            <a:endParaRPr b="0" lang="en-US" sz="1400" spc="-1" strike="noStrike">
              <a:solidFill>
                <a:srgbClr val="58585b"/>
              </a:solidFill>
              <a:uFill>
                <a:solidFill>
                  <a:srgbClr val="ffffff"/>
                </a:solidFill>
              </a:u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58585b"/>
                </a:solidFill>
                <a:uFill>
                  <a:solidFill>
                    <a:srgbClr val="ffffff"/>
                  </a:solidFill>
                </a:uFill>
                <a:latin typeface="Calibri"/>
              </a:rPr>
              <a:t>Fifth Outline Level</a:t>
            </a:r>
            <a:endParaRPr b="0" lang="en-US" sz="2000" spc="-1" strike="noStrike">
              <a:solidFill>
                <a:srgbClr val="58585b"/>
              </a:solidFill>
              <a:uFill>
                <a:solidFill>
                  <a:srgbClr val="ffffff"/>
                </a:solidFill>
              </a:u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58585b"/>
                </a:solidFill>
                <a:uFill>
                  <a:solidFill>
                    <a:srgbClr val="ffffff"/>
                  </a:solidFill>
                </a:uFill>
                <a:latin typeface="Calibri"/>
              </a:rPr>
              <a:t>Sixth Outline Level</a:t>
            </a:r>
            <a:endParaRPr b="0" lang="en-US" sz="2000" spc="-1" strike="noStrike">
              <a:solidFill>
                <a:srgbClr val="58585b"/>
              </a:solidFill>
              <a:uFill>
                <a:solidFill>
                  <a:srgbClr val="ffffff"/>
                </a:solidFill>
              </a:u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58585b"/>
                </a:solidFill>
                <a:uFill>
                  <a:solidFill>
                    <a:srgbClr val="ffffff"/>
                  </a:solidFill>
                </a:uFill>
                <a:latin typeface="Calibri"/>
              </a:rPr>
              <a:t>Seventh Outline Level</a:t>
            </a:r>
            <a:endParaRPr b="0" lang="en-US" sz="2000" spc="-1" strike="noStrike">
              <a:solidFill>
                <a:srgbClr val="58585b"/>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0" y="0"/>
            <a:ext cx="136800" cy="5136120"/>
          </a:xfrm>
          <a:prstGeom prst="rect">
            <a:avLst/>
          </a:prstGeom>
          <a:solidFill>
            <a:schemeClr val="accent1"/>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27" name="Picture 8" descr=""/>
          <p:cNvPicPr/>
          <p:nvPr/>
        </p:nvPicPr>
        <p:blipFill>
          <a:blip r:embed="rId2"/>
          <a:stretch/>
        </p:blipFill>
        <p:spPr>
          <a:xfrm>
            <a:off x="7603920" y="4458600"/>
            <a:ext cx="1209600" cy="362520"/>
          </a:xfrm>
          <a:prstGeom prst="rect">
            <a:avLst/>
          </a:prstGeom>
          <a:ln>
            <a:noFill/>
          </a:ln>
        </p:spPr>
      </p:pic>
      <p:sp>
        <p:nvSpPr>
          <p:cNvPr id="128" name="PlaceHolder 2"/>
          <p:cNvSpPr>
            <a:spLocks noGrp="1"/>
          </p:cNvSpPr>
          <p:nvPr>
            <p:ph type="title"/>
          </p:nvPr>
        </p:nvSpPr>
        <p:spPr>
          <a:xfrm>
            <a:off x="457200" y="205920"/>
            <a:ext cx="8229240" cy="856800"/>
          </a:xfrm>
          <a:prstGeom prst="rect">
            <a:avLst/>
          </a:prstGeom>
        </p:spPr>
        <p:txBody>
          <a:bodyPr anchor="ctr"/>
          <a:p>
            <a:pPr>
              <a:lnSpc>
                <a:spcPct val="100000"/>
              </a:lnSpc>
            </a:pPr>
            <a:r>
              <a:rPr b="1" lang="en-US" sz="3200" spc="-1" strike="noStrike">
                <a:solidFill>
                  <a:srgbClr val="58585b"/>
                </a:solidFill>
                <a:uFill>
                  <a:solidFill>
                    <a:srgbClr val="ffffff"/>
                  </a:solidFill>
                </a:uFill>
                <a:latin typeface="Calibri"/>
              </a:rPr>
              <a:t>Click to edit Master title style</a:t>
            </a:r>
            <a:endParaRPr b="0" lang="en-US" sz="3200" spc="-1" strike="noStrike">
              <a:solidFill>
                <a:srgbClr val="58585b"/>
              </a:solidFill>
              <a:uFill>
                <a:solidFill>
                  <a:srgbClr val="ffffff"/>
                </a:solidFill>
              </a:uFill>
              <a:latin typeface="Calibri"/>
            </a:endParaRPr>
          </a:p>
        </p:txBody>
      </p:sp>
      <p:sp>
        <p:nvSpPr>
          <p:cNvPr id="129" name="PlaceHolder 3"/>
          <p:cNvSpPr>
            <a:spLocks noGrp="1"/>
          </p:cNvSpPr>
          <p:nvPr>
            <p:ph type="body"/>
          </p:nvPr>
        </p:nvSpPr>
        <p:spPr>
          <a:xfrm>
            <a:off x="457200" y="1200240"/>
            <a:ext cx="4038120" cy="3260880"/>
          </a:xfrm>
          <a:prstGeom prst="rect">
            <a:avLst/>
          </a:prstGeom>
        </p:spPr>
        <p:txBody>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Click to edit Master text styles</a:t>
            </a:r>
            <a:endParaRPr b="0" lang="en-US" sz="2000" spc="-1" strike="noStrike">
              <a:solidFill>
                <a:srgbClr val="58585b"/>
              </a:solidFill>
              <a:uFill>
                <a:solidFill>
                  <a:srgbClr val="ffffff"/>
                </a:solidFill>
              </a:uFill>
              <a:latin typeface="Calibri"/>
            </a:endParaRPr>
          </a:p>
          <a:p>
            <a:pPr lvl="1" marL="457200" indent="-228240">
              <a:lnSpc>
                <a:spcPct val="100000"/>
              </a:lnSpc>
              <a:spcBef>
                <a:spcPts val="360"/>
              </a:spcBef>
              <a:buClr>
                <a:srgbClr val="58585b"/>
              </a:buClr>
              <a:buSzPct val="85000"/>
              <a:buFont typeface="Arial"/>
              <a:buChar char="–"/>
            </a:pPr>
            <a:r>
              <a:rPr b="0" lang="en-US" sz="1800" spc="-1" strike="noStrike">
                <a:solidFill>
                  <a:srgbClr val="58585b"/>
                </a:solidFill>
                <a:uFill>
                  <a:solidFill>
                    <a:srgbClr val="ffffff"/>
                  </a:solidFill>
                </a:uFill>
                <a:latin typeface="Calibri"/>
              </a:rPr>
              <a:t>Second level</a:t>
            </a:r>
            <a:endParaRPr b="0" lang="en-US" sz="1800" spc="-1" strike="noStrike">
              <a:solidFill>
                <a:srgbClr val="58585b"/>
              </a:solidFill>
              <a:uFill>
                <a:solidFill>
                  <a:srgbClr val="ffffff"/>
                </a:solidFill>
              </a:uFill>
              <a:latin typeface="Calibri"/>
            </a:endParaRPr>
          </a:p>
          <a:p>
            <a:pPr lvl="2" marL="685800" indent="-228240">
              <a:lnSpc>
                <a:spcPct val="100000"/>
              </a:lnSpc>
              <a:spcBef>
                <a:spcPts val="320"/>
              </a:spcBef>
              <a:buClr>
                <a:srgbClr val="58585b"/>
              </a:buClr>
              <a:buFont typeface="Arial"/>
              <a:buChar char="•"/>
            </a:pPr>
            <a:r>
              <a:rPr b="0" lang="en-US" sz="1600" spc="-1" strike="noStrike">
                <a:solidFill>
                  <a:srgbClr val="58585b"/>
                </a:solidFill>
                <a:uFill>
                  <a:solidFill>
                    <a:srgbClr val="ffffff"/>
                  </a:solidFill>
                </a:uFill>
                <a:latin typeface="Calibri"/>
              </a:rPr>
              <a:t>Third level</a:t>
            </a:r>
            <a:endParaRPr b="0" lang="en-US" sz="1600" spc="-1" strike="noStrike">
              <a:solidFill>
                <a:srgbClr val="58585b"/>
              </a:solidFill>
              <a:uFill>
                <a:solidFill>
                  <a:srgbClr val="ffffff"/>
                </a:solidFill>
              </a:uFill>
              <a:latin typeface="Calibri"/>
            </a:endParaRPr>
          </a:p>
          <a:p>
            <a:pPr lvl="3" marL="914400" indent="-228240">
              <a:lnSpc>
                <a:spcPct val="100000"/>
              </a:lnSpc>
              <a:spcBef>
                <a:spcPts val="241"/>
              </a:spcBef>
              <a:buClr>
                <a:srgbClr val="58585b"/>
              </a:buClr>
              <a:buFont typeface="Lucida Grande"/>
              <a:buChar char="–"/>
            </a:pPr>
            <a:r>
              <a:rPr b="0" lang="en-US" sz="1200" spc="-1" strike="noStrike">
                <a:solidFill>
                  <a:srgbClr val="58585b"/>
                </a:solidFill>
                <a:uFill>
                  <a:solidFill>
                    <a:srgbClr val="ffffff"/>
                  </a:solidFill>
                </a:uFill>
                <a:latin typeface="Calibri"/>
              </a:rPr>
              <a:t>Fourth level</a:t>
            </a:r>
            <a:endParaRPr b="0" lang="en-US" sz="1200" spc="-1" strike="noStrike">
              <a:solidFill>
                <a:srgbClr val="58585b"/>
              </a:solidFill>
              <a:uFill>
                <a:solidFill>
                  <a:srgbClr val="ffffff"/>
                </a:solidFill>
              </a:uFill>
              <a:latin typeface="Calibri"/>
            </a:endParaRPr>
          </a:p>
          <a:p>
            <a:pPr lvl="4" marL="1143000" indent="-228240">
              <a:lnSpc>
                <a:spcPct val="100000"/>
              </a:lnSpc>
              <a:spcBef>
                <a:spcPts val="241"/>
              </a:spcBef>
              <a:buClr>
                <a:srgbClr val="58585b"/>
              </a:buClr>
              <a:buFont typeface="Arial"/>
              <a:buChar char="»"/>
            </a:pPr>
            <a:r>
              <a:rPr b="0" lang="en-US" sz="1200" spc="-1" strike="noStrike">
                <a:solidFill>
                  <a:srgbClr val="58585b"/>
                </a:solidFill>
                <a:uFill>
                  <a:solidFill>
                    <a:srgbClr val="ffffff"/>
                  </a:solidFill>
                </a:uFill>
                <a:latin typeface="Calibri"/>
              </a:rPr>
              <a:t>Fifth level</a:t>
            </a:r>
            <a:endParaRPr b="0" lang="en-US" sz="1200" spc="-1" strike="noStrike">
              <a:solidFill>
                <a:srgbClr val="58585b"/>
              </a:solidFill>
              <a:uFill>
                <a:solidFill>
                  <a:srgbClr val="ffffff"/>
                </a:solidFill>
              </a:uFill>
              <a:latin typeface="Calibri"/>
            </a:endParaRPr>
          </a:p>
        </p:txBody>
      </p:sp>
      <p:sp>
        <p:nvSpPr>
          <p:cNvPr id="130" name="PlaceHolder 4"/>
          <p:cNvSpPr>
            <a:spLocks noGrp="1"/>
          </p:cNvSpPr>
          <p:nvPr>
            <p:ph type="body"/>
          </p:nvPr>
        </p:nvSpPr>
        <p:spPr>
          <a:xfrm>
            <a:off x="4648320" y="1200240"/>
            <a:ext cx="4038120" cy="3260880"/>
          </a:xfrm>
          <a:prstGeom prst="rect">
            <a:avLst/>
          </a:prstGeom>
        </p:spPr>
        <p:txBody>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Click to edit Master text styles</a:t>
            </a:r>
            <a:endParaRPr b="0" lang="en-US" sz="2000" spc="-1" strike="noStrike">
              <a:solidFill>
                <a:srgbClr val="58585b"/>
              </a:solidFill>
              <a:uFill>
                <a:solidFill>
                  <a:srgbClr val="ffffff"/>
                </a:solidFill>
              </a:uFill>
              <a:latin typeface="Calibri"/>
            </a:endParaRPr>
          </a:p>
          <a:p>
            <a:pPr lvl="1" marL="457200" indent="-228240">
              <a:lnSpc>
                <a:spcPct val="100000"/>
              </a:lnSpc>
              <a:spcBef>
                <a:spcPts val="360"/>
              </a:spcBef>
              <a:buClr>
                <a:srgbClr val="58585b"/>
              </a:buClr>
              <a:buSzPct val="85000"/>
              <a:buFont typeface="Arial"/>
              <a:buChar char="–"/>
            </a:pPr>
            <a:r>
              <a:rPr b="0" lang="en-US" sz="1800" spc="-1" strike="noStrike">
                <a:solidFill>
                  <a:srgbClr val="58585b"/>
                </a:solidFill>
                <a:uFill>
                  <a:solidFill>
                    <a:srgbClr val="ffffff"/>
                  </a:solidFill>
                </a:uFill>
                <a:latin typeface="Calibri"/>
              </a:rPr>
              <a:t>Second level</a:t>
            </a:r>
            <a:endParaRPr b="0" lang="en-US" sz="1800" spc="-1" strike="noStrike">
              <a:solidFill>
                <a:srgbClr val="58585b"/>
              </a:solidFill>
              <a:uFill>
                <a:solidFill>
                  <a:srgbClr val="ffffff"/>
                </a:solidFill>
              </a:uFill>
              <a:latin typeface="Calibri"/>
            </a:endParaRPr>
          </a:p>
          <a:p>
            <a:pPr lvl="2" marL="685800" indent="-228240">
              <a:lnSpc>
                <a:spcPct val="100000"/>
              </a:lnSpc>
              <a:spcBef>
                <a:spcPts val="320"/>
              </a:spcBef>
              <a:buClr>
                <a:srgbClr val="58585b"/>
              </a:buClr>
              <a:buFont typeface="Arial"/>
              <a:buChar char="•"/>
            </a:pPr>
            <a:r>
              <a:rPr b="0" lang="en-US" sz="1600" spc="-1" strike="noStrike">
                <a:solidFill>
                  <a:srgbClr val="58585b"/>
                </a:solidFill>
                <a:uFill>
                  <a:solidFill>
                    <a:srgbClr val="ffffff"/>
                  </a:solidFill>
                </a:uFill>
                <a:latin typeface="Calibri"/>
              </a:rPr>
              <a:t>Third level</a:t>
            </a:r>
            <a:endParaRPr b="0" lang="en-US" sz="1600" spc="-1" strike="noStrike">
              <a:solidFill>
                <a:srgbClr val="58585b"/>
              </a:solidFill>
              <a:uFill>
                <a:solidFill>
                  <a:srgbClr val="ffffff"/>
                </a:solidFill>
              </a:uFill>
              <a:latin typeface="Calibri"/>
            </a:endParaRPr>
          </a:p>
          <a:p>
            <a:pPr lvl="3" marL="914400" indent="-228240">
              <a:lnSpc>
                <a:spcPct val="100000"/>
              </a:lnSpc>
              <a:spcBef>
                <a:spcPts val="241"/>
              </a:spcBef>
              <a:buClr>
                <a:srgbClr val="58585b"/>
              </a:buClr>
              <a:buFont typeface="Lucida Grande"/>
              <a:buChar char="–"/>
            </a:pPr>
            <a:r>
              <a:rPr b="0" lang="en-US" sz="1200" spc="-1" strike="noStrike">
                <a:solidFill>
                  <a:srgbClr val="58585b"/>
                </a:solidFill>
                <a:uFill>
                  <a:solidFill>
                    <a:srgbClr val="ffffff"/>
                  </a:solidFill>
                </a:uFill>
                <a:latin typeface="Calibri"/>
              </a:rPr>
              <a:t>Fourth level</a:t>
            </a:r>
            <a:endParaRPr b="0" lang="en-US" sz="1200" spc="-1" strike="noStrike">
              <a:solidFill>
                <a:srgbClr val="58585b"/>
              </a:solidFill>
              <a:uFill>
                <a:solidFill>
                  <a:srgbClr val="ffffff"/>
                </a:solidFill>
              </a:uFill>
              <a:latin typeface="Calibri"/>
            </a:endParaRPr>
          </a:p>
          <a:p>
            <a:pPr lvl="4" marL="1143000" indent="-228240">
              <a:lnSpc>
                <a:spcPct val="100000"/>
              </a:lnSpc>
              <a:spcBef>
                <a:spcPts val="241"/>
              </a:spcBef>
              <a:buClr>
                <a:srgbClr val="58585b"/>
              </a:buClr>
              <a:buFont typeface="Arial"/>
              <a:buChar char="»"/>
            </a:pPr>
            <a:r>
              <a:rPr b="0" lang="en-US" sz="1200" spc="-1" strike="noStrike">
                <a:solidFill>
                  <a:srgbClr val="58585b"/>
                </a:solidFill>
                <a:uFill>
                  <a:solidFill>
                    <a:srgbClr val="ffffff"/>
                  </a:solidFill>
                </a:uFill>
                <a:latin typeface="Calibri"/>
              </a:rPr>
              <a:t>Fifth level</a:t>
            </a:r>
            <a:endParaRPr b="0" lang="en-US" sz="1200" spc="-1" strike="noStrike">
              <a:solidFill>
                <a:srgbClr val="58585b"/>
              </a:solidFill>
              <a:uFill>
                <a:solidFill>
                  <a:srgbClr val="ffffff"/>
                </a:solidFill>
              </a:uFill>
              <a:latin typeface="Calibri"/>
            </a:endParaRPr>
          </a:p>
        </p:txBody>
      </p:sp>
      <p:sp>
        <p:nvSpPr>
          <p:cNvPr id="131" name="PlaceHolder 5"/>
          <p:cNvSpPr>
            <a:spLocks noGrp="1"/>
          </p:cNvSpPr>
          <p:nvPr>
            <p:ph type="dt"/>
          </p:nvPr>
        </p:nvSpPr>
        <p:spPr>
          <a:xfrm>
            <a:off x="930240" y="4862520"/>
            <a:ext cx="1685520" cy="273600"/>
          </a:xfrm>
          <a:prstGeom prst="rect">
            <a:avLst/>
          </a:prstGeom>
        </p:spPr>
        <p:txBody>
          <a:bodyPr anchor="ctr"/>
          <a:p>
            <a:pPr>
              <a:lnSpc>
                <a:spcPct val="100000"/>
              </a:lnSpc>
            </a:pPr>
            <a:fld id="{455EE4DA-3C8C-45F9-863B-902D567E0593}" type="datetime1">
              <a:rPr b="0" lang="en-US" sz="900" spc="-1" strike="noStrike">
                <a:solidFill>
                  <a:srgbClr val="2c2c2d"/>
                </a:solidFill>
                <a:uFill>
                  <a:solidFill>
                    <a:srgbClr val="ffffff"/>
                  </a:solidFill>
                </a:uFill>
                <a:latin typeface="Calibri"/>
              </a:rPr>
              <a:t>06/01/2018</a:t>
            </a:fld>
            <a:endParaRPr b="0" lang="en-US" sz="900" spc="-1" strike="noStrike">
              <a:solidFill>
                <a:srgbClr val="000000"/>
              </a:solidFill>
              <a:uFill>
                <a:solidFill>
                  <a:srgbClr val="ffffff"/>
                </a:solidFill>
              </a:uFill>
              <a:latin typeface="Times New Roman"/>
            </a:endParaRPr>
          </a:p>
        </p:txBody>
      </p:sp>
      <p:sp>
        <p:nvSpPr>
          <p:cNvPr id="132" name="PlaceHolder 6"/>
          <p:cNvSpPr>
            <a:spLocks noGrp="1"/>
          </p:cNvSpPr>
          <p:nvPr>
            <p:ph type="ftr"/>
          </p:nvPr>
        </p:nvSpPr>
        <p:spPr>
          <a:xfrm>
            <a:off x="4572000" y="4862520"/>
            <a:ext cx="4114440" cy="27360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133" name="PlaceHolder 7"/>
          <p:cNvSpPr>
            <a:spLocks noGrp="1"/>
          </p:cNvSpPr>
          <p:nvPr>
            <p:ph type="sldNum"/>
          </p:nvPr>
        </p:nvSpPr>
        <p:spPr>
          <a:xfrm>
            <a:off x="457200" y="4862520"/>
            <a:ext cx="447480" cy="273600"/>
          </a:xfrm>
          <a:prstGeom prst="rect">
            <a:avLst/>
          </a:prstGeom>
        </p:spPr>
        <p:txBody>
          <a:bodyPr anchor="ctr"/>
          <a:p>
            <a:pPr>
              <a:lnSpc>
                <a:spcPct val="100000"/>
              </a:lnSpc>
            </a:pPr>
            <a:fld id="{3354B1F5-747A-49F2-A2E2-2DE3A0C73252}" type="slidenum">
              <a:rPr b="0" lang="en-US" sz="900" spc="-1" strike="noStrike">
                <a:solidFill>
                  <a:srgbClr val="2c2c2d"/>
                </a:solidFill>
                <a:uFill>
                  <a:solidFill>
                    <a:srgbClr val="ffffff"/>
                  </a:solidFill>
                </a:uFill>
                <a:latin typeface="Calibri"/>
              </a:rPr>
              <a:t>&lt;number&gt;</a:t>
            </a:fld>
            <a:endParaRPr b="0" lang="en-US" sz="9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hyperlink" Target="http://fasterdata.es.net" TargetMode="External"/><Relationship Id="rId2" Type="http://schemas.openxmlformats.org/officeDocument/2006/relationships/hyperlink" Target="http://fasterdata.es.net" TargetMode="External"/><Relationship Id="rId3" Type="http://schemas.openxmlformats.org/officeDocument/2006/relationships/hyperlink" Target="https://creativecommons.org/licenses/by-nc-nd/4.0/" TargetMode="External"/><Relationship Id="rId4" Type="http://schemas.openxmlformats.org/officeDocument/2006/relationships/hyperlink" Target="https://creativecommons.org/licenses/by-nc-nd/4.0/"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0.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1.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2.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3.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4.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5.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6.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7.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hyperlink" Target="http://people.ucsc.edu/~warner/buffer.html" TargetMode="External"/><Relationship Id="rId2" Type="http://schemas.openxmlformats.org/officeDocument/2006/relationships/hyperlink" Target="http://people.ucsc.edu/~warner/buffer.html" TargetMode="External"/><Relationship Id="rId3" Type="http://schemas.openxmlformats.org/officeDocument/2006/relationships/hyperlink" Target="mailto:engage@es.net" TargetMode="External"/><Relationship Id="rId4" Type="http://schemas.openxmlformats.org/officeDocument/2006/relationships/hyperlink" Target="https://creativecommons.org/licenses/by-nc-nd/4.0/" TargetMode="External"/><Relationship Id="rId5" Type="http://schemas.openxmlformats.org/officeDocument/2006/relationships/slideLayout" Target="../slideLayouts/slideLayout13.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8.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29.gif"/><Relationship Id="rId4" Type="http://schemas.openxmlformats.org/officeDocument/2006/relationships/slideLayout" Target="../slideLayouts/slideLayout13.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30.gif"/><Relationship Id="rId4" Type="http://schemas.openxmlformats.org/officeDocument/2006/relationships/slideLayout" Target="../slideLayouts/slideLayout13.xml"/><Relationship Id="rId5"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hyperlink" Target="mailto:engage@es.net" TargetMode="External"/><Relationship Id="rId5" Type="http://schemas.openxmlformats.org/officeDocument/2006/relationships/hyperlink" Target="https://creativecommons.org/licenses/by-nc-nd/4.0/" TargetMode="External"/><Relationship Id="rId6" Type="http://schemas.openxmlformats.org/officeDocument/2006/relationships/image" Target="../media/image34.gif"/><Relationship Id="rId7" Type="http://schemas.openxmlformats.org/officeDocument/2006/relationships/slideLayout" Target="../slideLayouts/slideLayout13.xml"/><Relationship Id="rId8"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image" Target="../media/image35.gif"/><Relationship Id="rId4" Type="http://schemas.openxmlformats.org/officeDocument/2006/relationships/slideLayout" Target="../slideLayouts/slideLayout13.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image" Target="../media/image37.gif"/><Relationship Id="rId5" Type="http://schemas.openxmlformats.org/officeDocument/2006/relationships/slideLayout" Target="../slideLayouts/slideLayout13.xml"/><Relationship Id="rId6"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stats.es.net/ServicesDirectory/" TargetMode="External"/><Relationship Id="rId2" Type="http://schemas.openxmlformats.org/officeDocument/2006/relationships/hyperlink" Target="http://stats.es.net/ServicesDirectory/" TargetMode="External"/><Relationship Id="rId3" Type="http://schemas.openxmlformats.org/officeDocument/2006/relationships/hyperlink" Target="http://stats.es.net/ServicesDirectory/" TargetMode="External"/><Relationship Id="rId4" Type="http://schemas.openxmlformats.org/officeDocument/2006/relationships/image" Target="../media/image38.png"/><Relationship Id="rId5" Type="http://schemas.openxmlformats.org/officeDocument/2006/relationships/hyperlink" Target="mailto:engage@es.net" TargetMode="External"/><Relationship Id="rId6" Type="http://schemas.openxmlformats.org/officeDocument/2006/relationships/hyperlink" Target="https://creativecommons.org/licenses/by-nc-nd/4.0/" TargetMode="External"/><Relationship Id="rId7" Type="http://schemas.openxmlformats.org/officeDocument/2006/relationships/image" Target="../media/image39.gif"/><Relationship Id="rId8" Type="http://schemas.openxmlformats.org/officeDocument/2006/relationships/slideLayout" Target="../slideLayouts/slideLayout13.xml"/><Relationship Id="rId9"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ps-dashboard.es.net" TargetMode="External"/><Relationship Id="rId2" Type="http://schemas.openxmlformats.org/officeDocument/2006/relationships/image" Target="../media/image40.png"/><Relationship Id="rId3" Type="http://schemas.openxmlformats.org/officeDocument/2006/relationships/hyperlink" Target="mailto:engage@es.net" TargetMode="External"/><Relationship Id="rId4" Type="http://schemas.openxmlformats.org/officeDocument/2006/relationships/hyperlink" Target="https://creativecommons.org/licenses/by-nc-nd/4.0/" TargetMode="External"/><Relationship Id="rId5" Type="http://schemas.openxmlformats.org/officeDocument/2006/relationships/image" Target="../media/image41.gif"/><Relationship Id="rId6" Type="http://schemas.openxmlformats.org/officeDocument/2006/relationships/slideLayout" Target="../slideLayouts/slideLayout29.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hyperlink" Target="http://fasterdata.es.net/fasterdata-home/requirements-and-expectations/" TargetMode="External"/><Relationship Id="rId2" Type="http://schemas.openxmlformats.org/officeDocument/2006/relationships/hyperlink" Target="http://fasterdata.es.net/fasterdata-home/requirements-and-expectations/" TargetMode="External"/><Relationship Id="rId3" Type="http://schemas.openxmlformats.org/officeDocument/2006/relationships/hyperlink" Target="http://fasterdata.es.net/fasterdata-home/requirements-and-expectations/" TargetMode="External"/><Relationship Id="rId4" Type="http://schemas.openxmlformats.org/officeDocument/2006/relationships/image" Target="../media/image17.png"/><Relationship Id="rId5" Type="http://schemas.openxmlformats.org/officeDocument/2006/relationships/hyperlink" Target="mailto:engage@es.net" TargetMode="External"/><Relationship Id="rId6" Type="http://schemas.openxmlformats.org/officeDocument/2006/relationships/hyperlink" Target="https://creativecommons.org/licenses/by-nc-nd/4.0/" TargetMode="External"/><Relationship Id="rId7" Type="http://schemas.openxmlformats.org/officeDocument/2006/relationships/slideLayout" Target="../slideLayouts/slideLayout13.xml"/><Relationship Id="rId8"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hyperlink" Target="mailto:engage@es.net" TargetMode="External"/><Relationship Id="rId4" Type="http://schemas.openxmlformats.org/officeDocument/2006/relationships/hyperlink" Target="https://creativecommons.org/licenses/by-nc-nd/4.0/" TargetMode="External"/><Relationship Id="rId5" Type="http://schemas.openxmlformats.org/officeDocument/2006/relationships/slideLayout" Target="../slideLayouts/slideLayout13.xml"/><Relationship Id="rId6"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hyperlink" Target="http://bro-ids.org/" TargetMode="External"/><Relationship Id="rId2" Type="http://schemas.openxmlformats.org/officeDocument/2006/relationships/hyperlink" Target="http://bro-ids.org/" TargetMode="External"/><Relationship Id="rId3" Type="http://schemas.openxmlformats.org/officeDocument/2006/relationships/hyperlink" Target="http://bro-ids.org/" TargetMode="External"/><Relationship Id="rId4" Type="http://schemas.openxmlformats.org/officeDocument/2006/relationships/hyperlink" Target="http://www.bro-ids.org/documentation/cluster.html" TargetMode="External"/><Relationship Id="rId5" Type="http://schemas.openxmlformats.org/officeDocument/2006/relationships/hyperlink" Target="http://www.bro-ids.org/documentation/cluster.html" TargetMode="External"/><Relationship Id="rId6" Type="http://schemas.openxmlformats.org/officeDocument/2006/relationships/hyperlink" Target="mailto:engage@es.net" TargetMode="External"/><Relationship Id="rId7" Type="http://schemas.openxmlformats.org/officeDocument/2006/relationships/hyperlink" Target="https://creativecommons.org/licenses/by-nc-nd/4.0/" TargetMode="External"/><Relationship Id="rId8"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40.xml"/><Relationship Id="rId5"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fasterdata.es.net/science-dmz/" TargetMode="External"/><Relationship Id="rId2" Type="http://schemas.openxmlformats.org/officeDocument/2006/relationships/hyperlink" Target="http://fasterdata.es.net/science-dmz/" TargetMode="External"/><Relationship Id="rId3" Type="http://schemas.openxmlformats.org/officeDocument/2006/relationships/hyperlink" Target="http://fasterdata.es.net/science-dmz/" TargetMode="External"/><Relationship Id="rId4" Type="http://schemas.openxmlformats.org/officeDocument/2006/relationships/image" Target="../media/image46.gi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hyperlink" Target="mailto:engage@es.net" TargetMode="External"/><Relationship Id="rId8" Type="http://schemas.openxmlformats.org/officeDocument/2006/relationships/hyperlink" Target="https://creativecommons.org/licenses/by-nc-nd/4.0/" TargetMode="External"/><Relationship Id="rId9" Type="http://schemas.openxmlformats.org/officeDocument/2006/relationships/slideLayout" Target="../slideLayouts/slideLayout13.xml"/><Relationship Id="rId10"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hyperlink" Target="http://fasterdata.es.net/" TargetMode="External"/><Relationship Id="rId2" Type="http://schemas.openxmlformats.org/officeDocument/2006/relationships/hyperlink" Target="http://fasterdata.es.net/" TargetMode="External"/><Relationship Id="rId3" Type="http://schemas.openxmlformats.org/officeDocument/2006/relationships/hyperlink" Target="http://fasterdata.es.net/" TargetMode="External"/><Relationship Id="rId4" Type="http://schemas.openxmlformats.org/officeDocument/2006/relationships/hyperlink" Target="http://www.es.net/assets/pubs_presos/sc13sciDMZ-final.pdf" TargetMode="External"/><Relationship Id="rId5" Type="http://schemas.openxmlformats.org/officeDocument/2006/relationships/hyperlink" Target="http://www.es.net/assets/pubs_presos/sc13sciDMZ-final.pdf" TargetMode="External"/><Relationship Id="rId6" Type="http://schemas.openxmlformats.org/officeDocument/2006/relationships/hyperlink" Target="http://www.es.net/assets/pubs_presos/sc13sciDMZ-final.pdf" TargetMode="External"/><Relationship Id="rId7" Type="http://schemas.openxmlformats.org/officeDocument/2006/relationships/hyperlink" Target="https://gab.es.net/mailman/listinfo/sciencedmz" TargetMode="External"/><Relationship Id="rId8" Type="http://schemas.openxmlformats.org/officeDocument/2006/relationships/hyperlink" Target="https://gab.es.net/mailman/listinfo/sciencedmz" TargetMode="External"/><Relationship Id="rId9" Type="http://schemas.openxmlformats.org/officeDocument/2006/relationships/hyperlink" Target="http://fasterdata.es.net/performance-testing/perfsonar/" TargetMode="External"/><Relationship Id="rId10" Type="http://schemas.openxmlformats.org/officeDocument/2006/relationships/hyperlink" Target="http://fasterdata.es.net/performance-testing/perfsonar/" TargetMode="External"/><Relationship Id="rId11" Type="http://schemas.openxmlformats.org/officeDocument/2006/relationships/hyperlink" Target="http://www.perfsonar.net" TargetMode="External"/><Relationship Id="rId12" Type="http://schemas.openxmlformats.org/officeDocument/2006/relationships/hyperlink" Target="http://www.perfsonar.net" TargetMode="External"/><Relationship Id="rId13" Type="http://schemas.openxmlformats.org/officeDocument/2006/relationships/hyperlink" Target="mailto:engage@es.net" TargetMode="External"/><Relationship Id="rId14" Type="http://schemas.openxmlformats.org/officeDocument/2006/relationships/hyperlink" Target="https://creativecommons.org/licenses/by-nc-nd/4.0/" TargetMode="External"/><Relationship Id="rId15"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hyperlink" Target="http://fasterdata.es.net/" TargetMode="External"/><Relationship Id="rId2" Type="http://schemas.openxmlformats.org/officeDocument/2006/relationships/hyperlink" Target="http://my.es.net/" TargetMode="External"/><Relationship Id="rId3" Type="http://schemas.openxmlformats.org/officeDocument/2006/relationships/hyperlink" Target="http://www.es.net/" TargetMode="External"/><Relationship Id="rId4" Type="http://schemas.openxmlformats.org/officeDocument/2006/relationships/hyperlink" Target="http://fasterdata.es.net" TargetMode="External"/><Relationship Id="rId5" Type="http://schemas.openxmlformats.org/officeDocument/2006/relationships/hyperlink" Target="http://fasterdata.es.net" TargetMode="External"/><Relationship Id="rId6" Type="http://schemas.openxmlformats.org/officeDocument/2006/relationships/hyperlink" Target="https://creativecommons.org/licenses/by-nc-nd/4.0/" TargetMode="External"/><Relationship Id="rId7" Type="http://schemas.openxmlformats.org/officeDocument/2006/relationships/hyperlink" Target="https://creativecommons.org/licenses/by-nc-nd/4.0/" TargetMode="External"/><Relationship Id="rId8"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49.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50.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51.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52.wmf"/><Relationship Id="rId2" Type="http://schemas.openxmlformats.org/officeDocument/2006/relationships/hyperlink" Target="mailto:engage@es.net" TargetMode="External"/><Relationship Id="rId3" Type="http://schemas.openxmlformats.org/officeDocument/2006/relationships/hyperlink" Target="https://creativecommons.org/licenses/by-nc-nd/4.0/" TargetMode="External"/><Relationship Id="rId4" Type="http://schemas.openxmlformats.org/officeDocument/2006/relationships/slideLayout" Target="../slideLayouts/slideLayout13.xml"/><Relationship Id="rId5" Type="http://schemas.openxmlformats.org/officeDocument/2006/relationships/notesSlide" Target="../notesSlides/notesSlide71.xml"/>
</Relationships>
</file>

<file path=ppt/slides/_rels/slide8.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hyperlink" Target="mailto:engage@es.net" TargetMode="External"/><Relationship Id="rId2" Type="http://schemas.openxmlformats.org/officeDocument/2006/relationships/hyperlink" Target="https://creativecommons.org/licenses/by-nc-nd/4.0/" TargetMode="External"/><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914400" y="1580040"/>
            <a:ext cx="7762680" cy="1561680"/>
          </a:xfrm>
          <a:prstGeom prst="rect">
            <a:avLst/>
          </a:prstGeom>
          <a:noFill/>
          <a:ln>
            <a:noFill/>
          </a:ln>
        </p:spPr>
        <p:txBody>
          <a:bodyPr anchor="ctr"/>
          <a:p>
            <a:pPr>
              <a:lnSpc>
                <a:spcPct val="100000"/>
              </a:lnSpc>
            </a:pPr>
            <a:r>
              <a:rPr b="0" lang="en-US" sz="3600" spc="-1" strike="noStrike">
                <a:solidFill>
                  <a:srgbClr val="58585b"/>
                </a:solidFill>
                <a:uFill>
                  <a:solidFill>
                    <a:srgbClr val="ffffff"/>
                  </a:solidFill>
                </a:uFill>
                <a:latin typeface="Calibri"/>
              </a:rPr>
              <a:t>The Science DMZ</a:t>
            </a:r>
            <a:r>
              <a:rPr b="0" lang="en-US" sz="3600" spc="-1" strike="noStrike" baseline="30000">
                <a:solidFill>
                  <a:srgbClr val="ff0000"/>
                </a:solidFill>
                <a:uFill>
                  <a:solidFill>
                    <a:srgbClr val="ffffff"/>
                  </a:solidFill>
                </a:uFill>
                <a:latin typeface="Calibri"/>
              </a:rPr>
              <a:t>*</a:t>
            </a:r>
            <a:r>
              <a:rPr b="0" lang="en-US" sz="4400" spc="-1" strike="noStrike">
                <a:solidFill>
                  <a:srgbClr val="58585b"/>
                </a:solidFill>
                <a:uFill>
                  <a:solidFill>
                    <a:srgbClr val="ffffff"/>
                  </a:solidFill>
                </a:uFill>
                <a:latin typeface="Calibri"/>
              </a:rPr>
              <a:t>: </a:t>
            </a:r>
            <a:r>
              <a:rPr b="0" lang="en-US" sz="3600" spc="-1" strike="noStrike">
                <a:solidFill>
                  <a:srgbClr val="58585b"/>
                </a:solidFill>
                <a:uFill>
                  <a:solidFill>
                    <a:srgbClr val="ffffff"/>
                  </a:solidFill>
                </a:uFill>
                <a:latin typeface="Calibri"/>
              </a:rPr>
              <a:t>A Network Design Pattern for Data-Intensive Science</a:t>
            </a:r>
            <a:endParaRPr b="0" lang="en-US" sz="3600" spc="-1" strike="noStrike">
              <a:solidFill>
                <a:srgbClr val="58585b"/>
              </a:solidFill>
              <a:uFill>
                <a:solidFill>
                  <a:srgbClr val="ffffff"/>
                </a:solidFill>
              </a:uFill>
              <a:latin typeface="Calibri"/>
            </a:endParaRPr>
          </a:p>
        </p:txBody>
      </p:sp>
      <p:sp>
        <p:nvSpPr>
          <p:cNvPr id="174" name="TextShape 2"/>
          <p:cNvSpPr txBox="1"/>
          <p:nvPr/>
        </p:nvSpPr>
        <p:spPr>
          <a:xfrm>
            <a:off x="914400" y="2978280"/>
            <a:ext cx="3912480" cy="993240"/>
          </a:xfrm>
          <a:prstGeom prst="rect">
            <a:avLst/>
          </a:prstGeom>
          <a:noFill/>
          <a:ln>
            <a:noFill/>
          </a:ln>
        </p:spPr>
        <p:txBody>
          <a:bodyPr anchor="b"/>
          <a:p>
            <a:pPr>
              <a:lnSpc>
                <a:spcPct val="100000"/>
              </a:lnSpc>
              <a:spcBef>
                <a:spcPts val="300"/>
              </a:spcBef>
              <a:spcAft>
                <a:spcPts val="300"/>
              </a:spcAft>
            </a:pPr>
            <a:r>
              <a:rPr b="0" lang="en-US" sz="1800" spc="-1" strike="noStrike">
                <a:solidFill>
                  <a:srgbClr val="58585b"/>
                </a:solidFill>
                <a:uFill>
                  <a:solidFill>
                    <a:srgbClr val="ffffff"/>
                  </a:solidFill>
                </a:uFill>
                <a:latin typeface="Calibri"/>
              </a:rPr>
              <a:t>Energy Sciences Network (ESnet)</a:t>
            </a:r>
            <a:endParaRPr b="0" lang="en-US" sz="1800" spc="-1" strike="noStrike">
              <a:solidFill>
                <a:srgbClr val="000000"/>
              </a:solidFill>
              <a:uFill>
                <a:solidFill>
                  <a:srgbClr val="ffffff"/>
                </a:solidFill>
              </a:uFill>
              <a:latin typeface="Arial"/>
            </a:endParaRPr>
          </a:p>
          <a:p>
            <a:pPr>
              <a:lnSpc>
                <a:spcPct val="100000"/>
              </a:lnSpc>
              <a:spcBef>
                <a:spcPts val="300"/>
              </a:spcBef>
              <a:spcAft>
                <a:spcPts val="300"/>
              </a:spcAft>
            </a:pPr>
            <a:r>
              <a:rPr b="0" lang="en-US" sz="1800" spc="-1" strike="noStrike">
                <a:solidFill>
                  <a:srgbClr val="58585b"/>
                </a:solidFill>
                <a:uFill>
                  <a:solidFill>
                    <a:srgbClr val="ffffff"/>
                  </a:solidFill>
                </a:uFill>
                <a:latin typeface="Calibri"/>
              </a:rPr>
              <a:t>Lawrence Berkeley National Laboratory</a:t>
            </a:r>
            <a:endParaRPr b="0" lang="en-US" sz="1800" spc="-1" strike="noStrike">
              <a:solidFill>
                <a:srgbClr val="000000"/>
              </a:solidFill>
              <a:uFill>
                <a:solidFill>
                  <a:srgbClr val="ffffff"/>
                </a:solidFill>
              </a:uFill>
              <a:latin typeface="Arial"/>
            </a:endParaRPr>
          </a:p>
        </p:txBody>
      </p:sp>
      <p:sp>
        <p:nvSpPr>
          <p:cNvPr id="175" name="TextShape 3"/>
          <p:cNvSpPr txBox="1"/>
          <p:nvPr/>
        </p:nvSpPr>
        <p:spPr>
          <a:xfrm>
            <a:off x="5116680" y="2977920"/>
            <a:ext cx="3569760" cy="993960"/>
          </a:xfrm>
          <a:prstGeom prst="rect">
            <a:avLst/>
          </a:prstGeom>
          <a:noFill/>
          <a:ln>
            <a:noFill/>
          </a:ln>
        </p:spPr>
        <p:txBody>
          <a:bodyPr anchor="b"/>
          <a:p>
            <a:pPr>
              <a:lnSpc>
                <a:spcPct val="100000"/>
              </a:lnSpc>
              <a:spcBef>
                <a:spcPts val="879"/>
              </a:spcBef>
            </a:pPr>
            <a:r>
              <a:rPr b="0" lang="en-US" sz="1400" spc="-1" strike="noStrike">
                <a:solidFill>
                  <a:srgbClr val="58585b"/>
                </a:solidFill>
                <a:uFill>
                  <a:solidFill>
                    <a:srgbClr val="ffffff"/>
                  </a:solidFill>
                </a:uFill>
                <a:latin typeface="Calibri"/>
              </a:rPr>
              <a:t>Last Updated July 16</a:t>
            </a:r>
            <a:r>
              <a:rPr b="0" lang="en-US" sz="1400" spc="-1" strike="noStrike" baseline="30000">
                <a:solidFill>
                  <a:srgbClr val="58585b"/>
                </a:solidFill>
                <a:uFill>
                  <a:solidFill>
                    <a:srgbClr val="ffffff"/>
                  </a:solidFill>
                </a:uFill>
                <a:latin typeface="Calibri"/>
              </a:rPr>
              <a:t>th</a:t>
            </a:r>
            <a:r>
              <a:rPr b="0" lang="en-US" sz="1400" spc="-1" strike="noStrike">
                <a:solidFill>
                  <a:srgbClr val="58585b"/>
                </a:solidFill>
                <a:uFill>
                  <a:solidFill>
                    <a:srgbClr val="ffffff"/>
                  </a:solidFill>
                </a:uFill>
                <a:latin typeface="Calibri"/>
              </a:rPr>
              <a:t>, 2015</a:t>
            </a:r>
            <a:endParaRPr b="0" lang="en-US" sz="1400" spc="-1" strike="noStrike">
              <a:solidFill>
                <a:srgbClr val="58585b"/>
              </a:solidFill>
              <a:uFill>
                <a:solidFill>
                  <a:srgbClr val="ffffff"/>
                </a:solidFill>
              </a:uFill>
              <a:latin typeface="Calibri"/>
            </a:endParaRPr>
          </a:p>
        </p:txBody>
      </p:sp>
      <p:sp>
        <p:nvSpPr>
          <p:cNvPr id="176" name="Line 4"/>
          <p:cNvSpPr/>
          <p:nvPr/>
        </p:nvSpPr>
        <p:spPr>
          <a:xfrm>
            <a:off x="4827240" y="2984760"/>
            <a:ext cx="360" cy="963360"/>
          </a:xfrm>
          <a:prstGeom prst="line">
            <a:avLst/>
          </a:prstGeom>
          <a:ln w="12600">
            <a:solidFill>
              <a:schemeClr val="tx1"/>
            </a:solidFill>
            <a:round/>
          </a:ln>
        </p:spPr>
        <p:style>
          <a:lnRef idx="2">
            <a:schemeClr val="accent1"/>
          </a:lnRef>
          <a:fillRef idx="0">
            <a:schemeClr val="accent1"/>
          </a:fillRef>
          <a:effectRef idx="1">
            <a:schemeClr val="accent1"/>
          </a:effectRef>
          <a:fontRef idx="minor"/>
        </p:style>
      </p:sp>
      <p:sp>
        <p:nvSpPr>
          <p:cNvPr id="177" name="CustomShape 5"/>
          <p:cNvSpPr/>
          <p:nvPr/>
        </p:nvSpPr>
        <p:spPr>
          <a:xfrm>
            <a:off x="-197280" y="4912560"/>
            <a:ext cx="4219200" cy="242640"/>
          </a:xfrm>
          <a:prstGeom prst="rect">
            <a:avLst/>
          </a:prstGeom>
          <a:noFill/>
          <a:ln>
            <a:noFill/>
          </a:ln>
        </p:spPr>
        <p:style>
          <a:lnRef idx="0"/>
          <a:fillRef idx="0"/>
          <a:effectRef idx="0"/>
          <a:fontRef idx="minor"/>
        </p:style>
        <p:txBody>
          <a:bodyPr wrap="none" lIns="90000" rIns="90000" tIns="45000" bIns="45000"/>
          <a:p>
            <a:pPr marL="228600" indent="-228240">
              <a:lnSpc>
                <a:spcPct val="100000"/>
              </a:lnSpc>
              <a:spcBef>
                <a:spcPts val="879"/>
              </a:spcBef>
            </a:pPr>
            <a:r>
              <a:rPr b="0" lang="en-US" sz="1000" spc="-1" strike="noStrike">
                <a:solidFill>
                  <a:srgbClr val="ff0000"/>
                </a:solidFill>
                <a:uFill>
                  <a:solidFill>
                    <a:srgbClr val="ffffff"/>
                  </a:solidFill>
                </a:uFill>
                <a:latin typeface="Calibri"/>
              </a:rPr>
              <a:t>*</a:t>
            </a:r>
            <a:r>
              <a:rPr b="0" lang="en-US" sz="1000" spc="-1" strike="noStrike">
                <a:solidFill>
                  <a:srgbClr val="58585b"/>
                </a:solidFill>
                <a:uFill>
                  <a:solidFill>
                    <a:srgbClr val="ffffff"/>
                  </a:solidFill>
                </a:uFill>
                <a:latin typeface="Calibri"/>
              </a:rPr>
              <a:t> </a:t>
            </a:r>
            <a:r>
              <a:rPr b="1" i="1" lang="en-US" sz="1000" spc="-1" strike="noStrike">
                <a:solidFill>
                  <a:srgbClr val="58585b"/>
                </a:solidFill>
                <a:uFill>
                  <a:solidFill>
                    <a:srgbClr val="ffffff"/>
                  </a:solidFill>
                </a:uFill>
                <a:latin typeface="Calibri"/>
              </a:rPr>
              <a:t>Science DMZ </a:t>
            </a:r>
            <a:r>
              <a:rPr b="0" lang="en-US" sz="1000" spc="-1" strike="noStrike">
                <a:solidFill>
                  <a:srgbClr val="58585b"/>
                </a:solidFill>
                <a:uFill>
                  <a:solidFill>
                    <a:srgbClr val="ffffff"/>
                  </a:solidFill>
                </a:uFill>
                <a:latin typeface="Calibri"/>
              </a:rPr>
              <a:t>is a trademark of The Energy Sciences Network (ESnet)</a:t>
            </a:r>
            <a:endParaRPr b="0" lang="en-US" sz="1000" spc="-1" strike="noStrike">
              <a:solidFill>
                <a:srgbClr val="000000"/>
              </a:solidFill>
              <a:uFill>
                <a:solidFill>
                  <a:srgbClr val="ffffff"/>
                </a:solidFill>
              </a:uFill>
              <a:latin typeface="Arial"/>
            </a:endParaRPr>
          </a:p>
        </p:txBody>
      </p:sp>
      <p:sp>
        <p:nvSpPr>
          <p:cNvPr id="178" name="CustomShape 6"/>
          <p:cNvSpPr/>
          <p:nvPr/>
        </p:nvSpPr>
        <p:spPr>
          <a:xfrm>
            <a:off x="4634280" y="0"/>
            <a:ext cx="4509360" cy="118548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58585b"/>
                </a:solidFill>
                <a:uFill>
                  <a:solidFill>
                    <a:srgbClr val="ffffff"/>
                  </a:solidFill>
                </a:uFill>
                <a:latin typeface="Calibri"/>
              </a:rPr>
              <a:t>This document is a result of work by ESnet for the Fasterdata knowledgebase (</a:t>
            </a:r>
            <a:r>
              <a:rPr b="0" lang="en-US" sz="800" spc="-1" strike="noStrike" u="sng">
                <a:solidFill>
                  <a:srgbClr val="266782"/>
                </a:solidFill>
                <a:uFill>
                  <a:solidFill>
                    <a:srgbClr val="ffffff"/>
                  </a:solidFill>
                </a:uFill>
                <a:latin typeface="Calibri"/>
                <a:hlinkClick r:id="rId1"/>
              </a:rPr>
              <a:t>http://</a:t>
            </a:r>
            <a:r>
              <a:rPr b="0" lang="en-US" sz="800" spc="-1" strike="noStrike" u="sng">
                <a:solidFill>
                  <a:srgbClr val="266782"/>
                </a:solidFill>
                <a:uFill>
                  <a:solidFill>
                    <a:srgbClr val="ffffff"/>
                  </a:solidFill>
                </a:uFill>
                <a:latin typeface="Calibri"/>
                <a:hlinkClick r:id="rId2"/>
              </a:rPr>
              <a:t>fasterdata.es.net</a:t>
            </a:r>
            <a:r>
              <a:rPr b="0" lang="en-US" sz="800" spc="-1" strike="noStrike">
                <a:solidFill>
                  <a:srgbClr val="58585b"/>
                </a:solidFill>
                <a:uFill>
                  <a:solidFill>
                    <a:srgbClr val="ffffff"/>
                  </a:solidFill>
                </a:uFill>
                <a:latin typeface="Calibri"/>
              </a:rPr>
              <a:t>) and is licensed under CC BY-NC-ND 4.0 (</a:t>
            </a:r>
            <a:r>
              <a:rPr b="0" lang="en-US" sz="800" spc="-1" strike="noStrike" u="sng">
                <a:solidFill>
                  <a:srgbClr val="266782"/>
                </a:solidFill>
                <a:uFill>
                  <a:solidFill>
                    <a:srgbClr val="ffffff"/>
                  </a:solidFill>
                </a:uFill>
                <a:latin typeface="Calibri"/>
                <a:hlinkClick r:id="rId3"/>
              </a:rPr>
              <a:t>https://creativecommons.org/licenses/by-nc-nd/4.0</a:t>
            </a:r>
            <a:r>
              <a:rPr b="0" lang="en-US" sz="800" spc="-1" strike="noStrike" u="sng">
                <a:solidFill>
                  <a:srgbClr val="266782"/>
                </a:solidFill>
                <a:uFill>
                  <a:solidFill>
                    <a:srgbClr val="ffffff"/>
                  </a:solidFill>
                </a:uFill>
                <a:latin typeface="Calibri"/>
                <a:hlinkClick r:id="rId4"/>
              </a:rPr>
              <a:t>/</a:t>
            </a:r>
            <a:r>
              <a:rPr b="0" lang="en-US" sz="800" spc="-1" strike="noStrike">
                <a:solidFill>
                  <a:srgbClr val="58585b"/>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a:p>
            <a:pPr>
              <a:lnSpc>
                <a:spcPct val="100000"/>
              </a:lnSpc>
            </a:pPr>
            <a:endParaRPr b="0" lang="en-US" sz="800" spc="-1" strike="noStrike">
              <a:solidFill>
                <a:srgbClr val="000000"/>
              </a:solidFill>
              <a:uFill>
                <a:solidFill>
                  <a:srgbClr val="ffffff"/>
                </a:solidFill>
              </a:uFill>
              <a:latin typeface="Arial"/>
            </a:endParaRPr>
          </a:p>
          <a:p>
            <a:pPr>
              <a:lnSpc>
                <a:spcPct val="100000"/>
              </a:lnSpc>
            </a:pPr>
            <a:r>
              <a:rPr b="0" lang="en-US" sz="800" spc="-1" strike="noStrike">
                <a:solidFill>
                  <a:srgbClr val="58585b"/>
                </a:solidFill>
                <a:uFill>
                  <a:solidFill>
                    <a:srgbClr val="ffffff"/>
                  </a:solidFill>
                </a:uFill>
                <a:latin typeface="Calibri"/>
              </a:rPr>
              <a:t>© 2015, The Regents of the University of California, through Lawrence Berkeley National Laboratory (subject to receipt of any required approvals from the U.S. Dept. of Energy).  All rights reserved.</a:t>
            </a:r>
            <a:endParaRPr b="0" lang="en-US" sz="800" spc="-1" strike="noStrike">
              <a:solidFill>
                <a:srgbClr val="000000"/>
              </a:solidFill>
              <a:uFill>
                <a:solidFill>
                  <a:srgbClr val="ffffff"/>
                </a:solidFill>
              </a:uFill>
              <a:latin typeface="Arial"/>
            </a:endParaRPr>
          </a:p>
          <a:p>
            <a:pPr>
              <a:lnSpc>
                <a:spcPct val="100000"/>
              </a:lnSpc>
            </a:pPr>
            <a:endParaRPr b="0" lang="en-US" sz="800" spc="-1" strike="noStrike">
              <a:solidFill>
                <a:srgbClr val="000000"/>
              </a:solidFill>
              <a:uFill>
                <a:solidFill>
                  <a:srgbClr val="ffffff"/>
                </a:solidFill>
              </a:uFill>
              <a:latin typeface="Arial"/>
            </a:endParaRPr>
          </a:p>
          <a:p>
            <a:pPr>
              <a:lnSpc>
                <a:spcPct val="100000"/>
              </a:lnSpc>
            </a:pPr>
            <a:r>
              <a:rPr b="1" i="1" lang="en-US" sz="800" spc="-1" strike="noStrike">
                <a:solidFill>
                  <a:srgbClr val="58585b"/>
                </a:solidFill>
                <a:uFill>
                  <a:solidFill>
                    <a:srgbClr val="ffffff"/>
                  </a:solidFill>
                </a:uFill>
                <a:latin typeface="Calibri"/>
              </a:rPr>
              <a:t>NOTICE</a:t>
            </a:r>
            <a:r>
              <a:rPr b="0" lang="en-US" sz="800" spc="-1" strike="noStrike">
                <a:solidFill>
                  <a:srgbClr val="58585b"/>
                </a:solidFill>
                <a:uFill>
                  <a:solidFill>
                    <a:srgbClr val="ffffff"/>
                  </a:solidFill>
                </a:uFill>
                <a:latin typeface="Calibri"/>
              </a:rPr>
              <a:t>.  This material is owned by the U.S. Department of Energy.  As such, the U.S. Government has been granted for itself and others acting on its behalf a paid-up, nonexclusive, irrevocable, worldwide license in the material to reproduce, prepare derivative works, and perform publicly and display publicly. </a:t>
            </a:r>
            <a:endParaRPr b="0" lang="en-US" sz="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457200" y="205920"/>
            <a:ext cx="8229240" cy="856800"/>
          </a:xfrm>
          <a:prstGeom prst="rect">
            <a:avLst/>
          </a:prstGeom>
          <a:noFill/>
          <a:ln>
            <a:noFill/>
          </a:ln>
        </p:spPr>
        <p:txBody>
          <a:bodyPr anchor="ctr">
            <a:normAutofit/>
          </a:bodyPr>
          <a:p>
            <a:pPr>
              <a:lnSpc>
                <a:spcPct val="100000"/>
              </a:lnSpc>
            </a:pPr>
            <a:r>
              <a:rPr b="1" lang="en-US" sz="3200" spc="-1" strike="noStrike">
                <a:solidFill>
                  <a:srgbClr val="58585b"/>
                </a:solidFill>
                <a:uFill>
                  <a:solidFill>
                    <a:srgbClr val="ffffff"/>
                  </a:solidFill>
                </a:uFill>
                <a:latin typeface="Calibri"/>
              </a:rPr>
              <a:t>Overview</a:t>
            </a:r>
            <a:endParaRPr b="0" lang="en-US" sz="3200" spc="-1" strike="noStrike">
              <a:solidFill>
                <a:srgbClr val="58585b"/>
              </a:solidFill>
              <a:uFill>
                <a:solidFill>
                  <a:srgbClr val="ffffff"/>
                </a:solidFill>
              </a:uFill>
              <a:latin typeface="Calibri"/>
            </a:endParaRPr>
          </a:p>
        </p:txBody>
      </p:sp>
      <p:sp>
        <p:nvSpPr>
          <p:cNvPr id="229" name="TextShape 2"/>
          <p:cNvSpPr txBox="1"/>
          <p:nvPr/>
        </p:nvSpPr>
        <p:spPr>
          <a:xfrm>
            <a:off x="457200" y="1063080"/>
            <a:ext cx="8229240" cy="3699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Motivation and Introduction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ff6600"/>
                </a:solidFill>
                <a:uFill>
                  <a:solidFill>
                    <a:srgbClr val="ffffff"/>
                  </a:solidFill>
                </a:uFill>
                <a:latin typeface="Calibri"/>
              </a:rPr>
              <a:t>Science DMZ Architecture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Network Monitoring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Data Transfer Nodes &amp; Applications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Security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User Engagement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Wrap Up</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230" name="TextShape 3"/>
          <p:cNvSpPr txBox="1"/>
          <p:nvPr/>
        </p:nvSpPr>
        <p:spPr>
          <a:xfrm>
            <a:off x="212760" y="4938120"/>
            <a:ext cx="3238200" cy="136440"/>
          </a:xfrm>
          <a:prstGeom prst="rect">
            <a:avLst/>
          </a:prstGeom>
          <a:noFill/>
          <a:ln>
            <a:noFill/>
          </a:ln>
        </p:spPr>
        <p:txBody>
          <a:bodyPr anchor="ctr"/>
          <a:p>
            <a:pPr>
              <a:lnSpc>
                <a:spcPct val="100000"/>
              </a:lnSpc>
            </a:pPr>
            <a:fld id="{C7BC9F53-BFF2-4F8C-A53E-D26D6D466667}"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C5C558CC-E90C-4578-B9A8-21A8F9E10601}"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31"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2967840" y="1200240"/>
            <a:ext cx="2633400" cy="2406240"/>
          </a:xfrm>
          <a:custGeom>
            <a:avLst/>
            <a:gdLst/>
            <a:ah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a:ln>
            <a:round/>
          </a:ln>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p:style>
      </p:sp>
      <p:sp>
        <p:nvSpPr>
          <p:cNvPr id="233" name="CustomShape 2"/>
          <p:cNvSpPr/>
          <p:nvPr/>
        </p:nvSpPr>
        <p:spPr>
          <a:xfrm>
            <a:off x="3330720" y="1911240"/>
            <a:ext cx="1929960" cy="1005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58585b"/>
                </a:solidFill>
                <a:uFill>
                  <a:solidFill>
                    <a:srgbClr val="ffffff"/>
                  </a:solidFill>
                </a:uFill>
                <a:latin typeface="Calibri"/>
              </a:rPr>
              <a:t>Dedicated Systems for Data Transfer</a:t>
            </a:r>
            <a:endParaRPr b="0" lang="en-US" sz="2000" spc="-1" strike="noStrike">
              <a:solidFill>
                <a:srgbClr val="000000"/>
              </a:solidFill>
              <a:uFill>
                <a:solidFill>
                  <a:srgbClr val="ffffff"/>
                </a:solidFill>
              </a:uFill>
              <a:latin typeface="Arial"/>
            </a:endParaRPr>
          </a:p>
        </p:txBody>
      </p:sp>
      <p:sp>
        <p:nvSpPr>
          <p:cNvPr id="234" name="CustomShape 3"/>
          <p:cNvSpPr/>
          <p:nvPr/>
        </p:nvSpPr>
        <p:spPr>
          <a:xfrm>
            <a:off x="1650960" y="2523600"/>
            <a:ext cx="2633400" cy="2414160"/>
          </a:xfrm>
          <a:custGeom>
            <a:avLst/>
            <a:gdLst/>
            <a:ah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a:ln>
            <a:round/>
          </a:ln>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p:style>
      </p:sp>
      <p:sp>
        <p:nvSpPr>
          <p:cNvPr id="235" name="CustomShape 4"/>
          <p:cNvSpPr/>
          <p:nvPr/>
        </p:nvSpPr>
        <p:spPr>
          <a:xfrm>
            <a:off x="2037600" y="3324960"/>
            <a:ext cx="1929960" cy="700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58585b"/>
                </a:solidFill>
                <a:uFill>
                  <a:solidFill>
                    <a:srgbClr val="ffffff"/>
                  </a:solidFill>
                </a:uFill>
                <a:latin typeface="Calibri"/>
              </a:rPr>
              <a:t>Network Architecture</a:t>
            </a:r>
            <a:endParaRPr b="0" lang="en-US" sz="2000" spc="-1" strike="noStrike">
              <a:solidFill>
                <a:srgbClr val="000000"/>
              </a:solidFill>
              <a:uFill>
                <a:solidFill>
                  <a:srgbClr val="ffffff"/>
                </a:solidFill>
              </a:uFill>
              <a:latin typeface="Arial"/>
            </a:endParaRPr>
          </a:p>
        </p:txBody>
      </p:sp>
      <p:sp>
        <p:nvSpPr>
          <p:cNvPr id="236" name="CustomShape 5"/>
          <p:cNvSpPr/>
          <p:nvPr/>
        </p:nvSpPr>
        <p:spPr>
          <a:xfrm>
            <a:off x="3980520" y="2584800"/>
            <a:ext cx="2633400" cy="2558520"/>
          </a:xfrm>
          <a:custGeom>
            <a:avLst/>
            <a:gdLst/>
            <a:ah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a:ln>
            <a:round/>
          </a:ln>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p:style>
      </p:sp>
      <p:sp>
        <p:nvSpPr>
          <p:cNvPr id="237" name="CustomShape 6"/>
          <p:cNvSpPr/>
          <p:nvPr/>
        </p:nvSpPr>
        <p:spPr>
          <a:xfrm>
            <a:off x="4346640" y="3259080"/>
            <a:ext cx="1929960" cy="1005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58585b"/>
                </a:solidFill>
                <a:uFill>
                  <a:solidFill>
                    <a:srgbClr val="ffffff"/>
                  </a:solidFill>
                </a:uFill>
                <a:latin typeface="Calibri"/>
              </a:rPr>
              <a:t>Performance Testing &amp; Measurement</a:t>
            </a:r>
            <a:endParaRPr b="0" lang="en-US" sz="2000" spc="-1" strike="noStrike">
              <a:solidFill>
                <a:srgbClr val="000000"/>
              </a:solidFill>
              <a:uFill>
                <a:solidFill>
                  <a:srgbClr val="ffffff"/>
                </a:solidFill>
              </a:uFill>
              <a:latin typeface="Arial"/>
            </a:endParaRPr>
          </a:p>
        </p:txBody>
      </p:sp>
      <p:sp>
        <p:nvSpPr>
          <p:cNvPr id="238" name="CustomShape 7"/>
          <p:cNvSpPr/>
          <p:nvPr/>
        </p:nvSpPr>
        <p:spPr>
          <a:xfrm>
            <a:off x="745200" y="3192840"/>
            <a:ext cx="2317320" cy="1217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58585b"/>
                </a:solidFill>
                <a:uFill>
                  <a:solidFill>
                    <a:srgbClr val="ffffff"/>
                  </a:solidFill>
                </a:uFill>
                <a:latin typeface="Calibri"/>
              </a:rPr>
              <a:t>Data Transfer Node</a:t>
            </a:r>
            <a:endParaRPr b="0" lang="en-US" sz="18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High performance</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Configured specifically for data transfer</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Proper tools</a:t>
            </a:r>
            <a:endParaRPr b="0" lang="en-US" sz="1400" spc="-1" strike="noStrike">
              <a:solidFill>
                <a:srgbClr val="000000"/>
              </a:solidFill>
              <a:uFill>
                <a:solidFill>
                  <a:srgbClr val="ffffff"/>
                </a:solidFill>
              </a:uFill>
              <a:latin typeface="Arial"/>
            </a:endParaRPr>
          </a:p>
        </p:txBody>
      </p:sp>
      <p:sp>
        <p:nvSpPr>
          <p:cNvPr id="239" name="CustomShape 8"/>
          <p:cNvSpPr/>
          <p:nvPr/>
        </p:nvSpPr>
        <p:spPr>
          <a:xfrm>
            <a:off x="3320640" y="3200400"/>
            <a:ext cx="2381400" cy="1856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rPr>
              <a:t>Science DMZ</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Calibri"/>
              </a:rPr>
              <a:t>Dedicated network location for high-speed data resources</a:t>
            </a:r>
            <a:endParaRPr b="0" lang="en-US" sz="1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Calibri"/>
              </a:rPr>
              <a:t>Appropriate security</a:t>
            </a:r>
            <a:endParaRPr b="0" lang="en-US" sz="14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Calibri"/>
              </a:rPr>
              <a:t>Easy to deploy - no need to redesign the whole network</a:t>
            </a:r>
            <a:endParaRPr b="0" lang="en-US" sz="1400" spc="-1" strike="noStrike">
              <a:solidFill>
                <a:srgbClr val="000000"/>
              </a:solidFill>
              <a:uFill>
                <a:solidFill>
                  <a:srgbClr val="ffffff"/>
                </a:solidFill>
              </a:uFill>
              <a:latin typeface="Arial"/>
            </a:endParaRPr>
          </a:p>
        </p:txBody>
      </p:sp>
      <p:sp>
        <p:nvSpPr>
          <p:cNvPr id="240" name="CustomShape 9"/>
          <p:cNvSpPr/>
          <p:nvPr/>
        </p:nvSpPr>
        <p:spPr>
          <a:xfrm>
            <a:off x="5939280" y="3183120"/>
            <a:ext cx="2315520" cy="1430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58585b"/>
                </a:solidFill>
                <a:uFill>
                  <a:solidFill>
                    <a:srgbClr val="ffffff"/>
                  </a:solidFill>
                </a:uFill>
                <a:latin typeface="Calibri"/>
              </a:rPr>
              <a:t>perfSONAR            </a:t>
            </a:r>
            <a:endParaRPr b="0" lang="en-US" sz="18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Enables fault isolation</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Verify correct operation</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Widely deployed in ESnet and other networks, as well as sites and facilities</a:t>
            </a:r>
            <a:endParaRPr b="0" lang="en-US" sz="1400" spc="-1" strike="noStrike">
              <a:solidFill>
                <a:srgbClr val="000000"/>
              </a:solidFill>
              <a:uFill>
                <a:solidFill>
                  <a:srgbClr val="ffffff"/>
                </a:solidFill>
              </a:uFill>
              <a:latin typeface="Arial"/>
            </a:endParaRPr>
          </a:p>
        </p:txBody>
      </p:sp>
      <p:sp>
        <p:nvSpPr>
          <p:cNvPr id="241" name="CustomShape 10"/>
          <p:cNvSpPr/>
          <p:nvPr/>
        </p:nvSpPr>
        <p:spPr>
          <a:xfrm>
            <a:off x="609480" y="320400"/>
            <a:ext cx="7098840" cy="856800"/>
          </a:xfrm>
          <a:prstGeom prst="rect">
            <a:avLst/>
          </a:prstGeom>
          <a:noFill/>
          <a:ln w="9360">
            <a:noFill/>
          </a:ln>
        </p:spPr>
        <p:style>
          <a:lnRef idx="0"/>
          <a:fillRef idx="0"/>
          <a:effectRef idx="0"/>
          <a:fontRef idx="minor"/>
        </p:style>
        <p:txBody>
          <a:bodyPr anchor="ctr"/>
          <a:p>
            <a:pPr>
              <a:lnSpc>
                <a:spcPct val="100000"/>
              </a:lnSpc>
            </a:pPr>
            <a:r>
              <a:rPr b="0" lang="en-US" sz="3200" spc="-1" strike="noStrike">
                <a:solidFill>
                  <a:srgbClr val="58585b"/>
                </a:solidFill>
                <a:uFill>
                  <a:solidFill>
                    <a:srgbClr val="ffffff"/>
                  </a:solidFill>
                </a:uFill>
                <a:latin typeface="Calibri"/>
                <a:ea typeface="ＭＳ Ｐゴシック"/>
              </a:rPr>
              <a:t>The Science DMZ Design Pattern</a:t>
            </a:r>
            <a:endParaRPr b="0" lang="en-US" sz="3200" spc="-1" strike="noStrike">
              <a:solidFill>
                <a:srgbClr val="000000"/>
              </a:solidFill>
              <a:uFill>
                <a:solidFill>
                  <a:srgbClr val="ffffff"/>
                </a:solidFill>
              </a:uFill>
              <a:latin typeface="Arial"/>
            </a:endParaRPr>
          </a:p>
        </p:txBody>
      </p:sp>
      <p:sp>
        <p:nvSpPr>
          <p:cNvPr id="242" name="TextShape 11"/>
          <p:cNvSpPr txBox="1"/>
          <p:nvPr/>
        </p:nvSpPr>
        <p:spPr>
          <a:xfrm>
            <a:off x="212760" y="4938120"/>
            <a:ext cx="3238200" cy="136440"/>
          </a:xfrm>
          <a:prstGeom prst="rect">
            <a:avLst/>
          </a:prstGeom>
          <a:noFill/>
          <a:ln>
            <a:noFill/>
          </a:ln>
        </p:spPr>
        <p:txBody>
          <a:bodyPr anchor="ctr"/>
          <a:p>
            <a:pPr>
              <a:lnSpc>
                <a:spcPct val="100000"/>
              </a:lnSpc>
            </a:pPr>
            <a:fld id="{BD78F7AF-0052-4AEF-867E-FA21CD5B30D7}"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59B34753-B194-4C41-9439-6C1935A24611}"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43" name="CustomShape 12"/>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path" presetID="42">
                                  <p:stCondLst>
                                    <p:cond delay="0"/>
                                  </p:stCondLst>
                                  <p:childTnLst/>
                                </p:cTn>
                              </p:par>
                            </p:childTnLst>
                          </p:cTn>
                        </p:par>
                        <p:par>
                          <p:cTn id="26" fill="hold">
                            <p:stCondLst>
                              <p:cond delay="500"/>
                            </p:stCondLst>
                            <p:childTnLst>
                              <p:par>
                                <p:cTn id="27" nodeType="afterEffect" fill="hold" presetClass="path" presetID="42">
                                  <p:stCondLst>
                                    <p:cond delay="0"/>
                                  </p:stCondLst>
                                  <p:childTnLst/>
                                </p:cTn>
                              </p:par>
                            </p:childTnLst>
                          </p:cTn>
                        </p:par>
                        <p:par>
                          <p:cTn id="28" fill="hold">
                            <p:stCondLst>
                              <p:cond delay="1000"/>
                            </p:stCondLst>
                            <p:childTnLst>
                              <p:par>
                                <p:cTn id="29" nodeType="afterEffect" fill="hold" presetClass="path" presetID="42">
                                  <p:stCondLst>
                                    <p:cond delay="0"/>
                                  </p:stCondLst>
                                  <p:childTnLst/>
                                </p:cTn>
                              </p:par>
                            </p:childTnLst>
                          </p:cTn>
                        </p:par>
                        <p:par>
                          <p:cTn id="30" fill="hold">
                            <p:stCondLst>
                              <p:cond delay="1500"/>
                            </p:stCondLst>
                            <p:childTnLst>
                              <p:par>
                                <p:cTn id="31" nodeType="afterEffect" fill="hold" presetClass="entr" presetID="1">
                                  <p:stCondLst>
                                    <p:cond delay="0"/>
                                  </p:stCondLst>
                                  <p:childTnLst>
                                    <p:set>
                                      <p:cBhvr>
                                        <p:cTn id="32" dur="1" fill="hold">
                                          <p:stCondLst>
                                            <p:cond delay="0"/>
                                          </p:stCondLst>
                                        </p:cTn>
                                        <p:tgtEl>
                                          <p:spTgt spid="2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Abstract or Prototype Deployment</a:t>
            </a:r>
            <a:endParaRPr b="0" lang="en-US" sz="3200" spc="-1" strike="noStrike">
              <a:solidFill>
                <a:srgbClr val="58585b"/>
              </a:solidFill>
              <a:uFill>
                <a:solidFill>
                  <a:srgbClr val="ffffff"/>
                </a:solidFill>
              </a:uFill>
              <a:latin typeface="Calibri"/>
            </a:endParaRPr>
          </a:p>
        </p:txBody>
      </p:sp>
      <p:sp>
        <p:nvSpPr>
          <p:cNvPr id="245"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Add-on to existing network infrastructure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All that is required is a port on the border router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Small footprint, pre-production commitment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Easy to experiment with components and technologies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DTN prototyping</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perfSONAR testing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Limited scope makes security policy exceptions easy</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Only allow traffic from partners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Add-on to production infrastructure – lower risk</a:t>
            </a:r>
            <a:endParaRPr b="0" lang="en-US" sz="2000" spc="-1" strike="noStrike">
              <a:solidFill>
                <a:srgbClr val="58585b"/>
              </a:solidFill>
              <a:uFill>
                <a:solidFill>
                  <a:srgbClr val="ffffff"/>
                </a:solidFill>
              </a:uFill>
              <a:latin typeface="Calibri"/>
            </a:endParaRPr>
          </a:p>
        </p:txBody>
      </p:sp>
      <p:sp>
        <p:nvSpPr>
          <p:cNvPr id="246" name="TextShape 3"/>
          <p:cNvSpPr txBox="1"/>
          <p:nvPr/>
        </p:nvSpPr>
        <p:spPr>
          <a:xfrm>
            <a:off x="212760" y="4938120"/>
            <a:ext cx="3238200" cy="136440"/>
          </a:xfrm>
          <a:prstGeom prst="rect">
            <a:avLst/>
          </a:prstGeom>
          <a:noFill/>
          <a:ln>
            <a:noFill/>
          </a:ln>
        </p:spPr>
        <p:txBody>
          <a:bodyPr anchor="ctr"/>
          <a:p>
            <a:pPr>
              <a:lnSpc>
                <a:spcPct val="100000"/>
              </a:lnSpc>
            </a:pPr>
            <a:fld id="{4B4B164A-B236-4D45-898A-C85F4586ABBC}"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3B1809D2-69A7-4E4B-9A15-403614E26764}"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47"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457200" y="46080"/>
            <a:ext cx="70988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Local And Wide Area Data Flows</a:t>
            </a:r>
            <a:endParaRPr b="0" lang="en-US" sz="3200" spc="-1" strike="noStrike">
              <a:solidFill>
                <a:srgbClr val="58585b"/>
              </a:solidFill>
              <a:uFill>
                <a:solidFill>
                  <a:srgbClr val="ffffff"/>
                </a:solidFill>
              </a:uFill>
              <a:latin typeface="Calibri"/>
            </a:endParaRPr>
          </a:p>
        </p:txBody>
      </p:sp>
      <p:pic>
        <p:nvPicPr>
          <p:cNvPr id="249" name="Content Placeholder 6" descr=""/>
          <p:cNvPicPr/>
          <p:nvPr/>
        </p:nvPicPr>
        <p:blipFill>
          <a:blip r:embed="rId1"/>
          <a:srcRect l="-1407" t="14429" r="0" b="14429"/>
          <a:stretch/>
        </p:blipFill>
        <p:spPr>
          <a:xfrm>
            <a:off x="457200" y="590040"/>
            <a:ext cx="8295840" cy="4498920"/>
          </a:xfrm>
          <a:prstGeom prst="rect">
            <a:avLst/>
          </a:prstGeom>
          <a:ln>
            <a:noFill/>
          </a:ln>
        </p:spPr>
      </p:pic>
      <p:sp>
        <p:nvSpPr>
          <p:cNvPr id="250" name="TextShape 2"/>
          <p:cNvSpPr txBox="1"/>
          <p:nvPr/>
        </p:nvSpPr>
        <p:spPr>
          <a:xfrm>
            <a:off x="212760" y="4938120"/>
            <a:ext cx="3238200" cy="136440"/>
          </a:xfrm>
          <a:prstGeom prst="rect">
            <a:avLst/>
          </a:prstGeom>
          <a:noFill/>
          <a:ln>
            <a:noFill/>
          </a:ln>
        </p:spPr>
        <p:txBody>
          <a:bodyPr anchor="ctr"/>
          <a:p>
            <a:pPr>
              <a:lnSpc>
                <a:spcPct val="100000"/>
              </a:lnSpc>
            </a:pPr>
            <a:fld id="{3F2B3477-B321-482A-8CB2-61000ED65714}"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F78B8813-8F03-4A46-B5E6-E78F336F2FDD}"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51"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Support For Multiple Projects</a:t>
            </a:r>
            <a:endParaRPr b="0" lang="en-US" sz="3200" spc="-1" strike="noStrike">
              <a:solidFill>
                <a:srgbClr val="58585b"/>
              </a:solidFill>
              <a:uFill>
                <a:solidFill>
                  <a:srgbClr val="ffffff"/>
                </a:solidFill>
              </a:uFill>
              <a:latin typeface="Calibri"/>
            </a:endParaRPr>
          </a:p>
        </p:txBody>
      </p:sp>
      <p:sp>
        <p:nvSpPr>
          <p:cNvPr id="253"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architecture allows multiple projects to put DTNs in place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Modular architecture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Centralized location for data servers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This may or may not work well depending on institutional politics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Issues such as physical security can make this a non-starter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On the other hand, some shops already have service models in place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On balance, this can provide a cost savings – it depends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Central support for data servers vs. carrying data flows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How far do the data flows have to go?</a:t>
            </a:r>
            <a:endParaRPr b="0" lang="en-US" sz="2000" spc="-1" strike="noStrike">
              <a:solidFill>
                <a:srgbClr val="58585b"/>
              </a:solidFill>
              <a:uFill>
                <a:solidFill>
                  <a:srgbClr val="ffffff"/>
                </a:solidFill>
              </a:uFill>
              <a:latin typeface="Calibri"/>
            </a:endParaRPr>
          </a:p>
        </p:txBody>
      </p:sp>
      <p:sp>
        <p:nvSpPr>
          <p:cNvPr id="254" name="TextShape 3"/>
          <p:cNvSpPr txBox="1"/>
          <p:nvPr/>
        </p:nvSpPr>
        <p:spPr>
          <a:xfrm>
            <a:off x="212760" y="4938120"/>
            <a:ext cx="3238200" cy="136440"/>
          </a:xfrm>
          <a:prstGeom prst="rect">
            <a:avLst/>
          </a:prstGeom>
          <a:noFill/>
          <a:ln>
            <a:noFill/>
          </a:ln>
        </p:spPr>
        <p:txBody>
          <a:bodyPr anchor="ctr"/>
          <a:p>
            <a:pPr>
              <a:lnSpc>
                <a:spcPct val="100000"/>
              </a:lnSpc>
            </a:pPr>
            <a:fld id="{1E9818D8-AC10-493C-A41B-6BEFF01A53BC}"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096F6C15-D1C6-45B8-930A-6A295947F678}"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55"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Multiple Projects</a:t>
            </a:r>
            <a:endParaRPr b="0" lang="en-US" sz="3200" spc="-1" strike="noStrike">
              <a:solidFill>
                <a:srgbClr val="58585b"/>
              </a:solidFill>
              <a:uFill>
                <a:solidFill>
                  <a:srgbClr val="ffffff"/>
                </a:solidFill>
              </a:uFill>
              <a:latin typeface="Calibri"/>
            </a:endParaRPr>
          </a:p>
        </p:txBody>
      </p:sp>
      <p:pic>
        <p:nvPicPr>
          <p:cNvPr id="257" name="Content Placeholder 9" descr=""/>
          <p:cNvPicPr/>
          <p:nvPr/>
        </p:nvPicPr>
        <p:blipFill>
          <a:blip r:embed="rId1"/>
          <a:srcRect l="0" t="14429" r="0" b="14429"/>
          <a:stretch/>
        </p:blipFill>
        <p:spPr>
          <a:xfrm>
            <a:off x="386280" y="556200"/>
            <a:ext cx="8300160" cy="4381560"/>
          </a:xfrm>
          <a:prstGeom prst="rect">
            <a:avLst/>
          </a:prstGeom>
          <a:ln>
            <a:noFill/>
          </a:ln>
        </p:spPr>
      </p:pic>
      <p:sp>
        <p:nvSpPr>
          <p:cNvPr id="258" name="TextShape 2"/>
          <p:cNvSpPr txBox="1"/>
          <p:nvPr/>
        </p:nvSpPr>
        <p:spPr>
          <a:xfrm>
            <a:off x="212760" y="4938120"/>
            <a:ext cx="3238200" cy="136440"/>
          </a:xfrm>
          <a:prstGeom prst="rect">
            <a:avLst/>
          </a:prstGeom>
          <a:noFill/>
          <a:ln>
            <a:noFill/>
          </a:ln>
        </p:spPr>
        <p:txBody>
          <a:bodyPr anchor="ctr"/>
          <a:p>
            <a:pPr>
              <a:lnSpc>
                <a:spcPct val="100000"/>
              </a:lnSpc>
            </a:pPr>
            <a:fld id="{F47ADA8C-7137-47C9-8663-4372CE90727D}"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FA5513D8-BDC8-4337-9685-FF4B92AC5A6D}"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59"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Supercomputer Center Deployment</a:t>
            </a:r>
            <a:endParaRPr b="0" lang="en-US" sz="3200" spc="-1" strike="noStrike">
              <a:solidFill>
                <a:srgbClr val="58585b"/>
              </a:solidFill>
              <a:uFill>
                <a:solidFill>
                  <a:srgbClr val="ffffff"/>
                </a:solidFill>
              </a:uFill>
              <a:latin typeface="Calibri"/>
            </a:endParaRPr>
          </a:p>
        </p:txBody>
      </p:sp>
      <p:sp>
        <p:nvSpPr>
          <p:cNvPr id="261"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High-performance networking is assumed in this environment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Data flows between systems, between systems and storage, wide area, etc.</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Global filesystem often ties resources together</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Portions of this may not run over Ethernet (e.g. IB)</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Implications for Data Transfer Nodes</a:t>
            </a:r>
            <a:endParaRPr b="0" lang="en-US" sz="18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a:t>
            </a:r>
            <a:r>
              <a:rPr b="0" lang="en-US" sz="2000" spc="-1" strike="noStrike">
                <a:solidFill>
                  <a:srgbClr val="58585b"/>
                </a:solidFill>
                <a:uFill>
                  <a:solidFill>
                    <a:srgbClr val="ffffff"/>
                  </a:solidFill>
                </a:uFill>
                <a:latin typeface="Calibri"/>
              </a:rPr>
              <a:t>Science DMZ” may not look like a discrete entity here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By the time you get through interconnecting all the resources, you end up with most of the network in the Science DMZ</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This is as it should be – the point is appropriate deployment of tools, configuration, policy control, etc.</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Office networks can look like an afterthought, but they aren’t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Deployed with appropriate security controls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Office infrastructure need not be sized for science traffic</a:t>
            </a:r>
            <a:endParaRPr b="0" lang="en-US" sz="2000" spc="-1" strike="noStrike">
              <a:solidFill>
                <a:srgbClr val="58585b"/>
              </a:solidFill>
              <a:uFill>
                <a:solidFill>
                  <a:srgbClr val="ffffff"/>
                </a:solidFill>
              </a:uFill>
              <a:latin typeface="Calibri"/>
            </a:endParaRPr>
          </a:p>
        </p:txBody>
      </p:sp>
      <p:sp>
        <p:nvSpPr>
          <p:cNvPr id="262" name="TextShape 3"/>
          <p:cNvSpPr txBox="1"/>
          <p:nvPr/>
        </p:nvSpPr>
        <p:spPr>
          <a:xfrm>
            <a:off x="212760" y="4938120"/>
            <a:ext cx="3238200" cy="136440"/>
          </a:xfrm>
          <a:prstGeom prst="rect">
            <a:avLst/>
          </a:prstGeom>
          <a:noFill/>
          <a:ln>
            <a:noFill/>
          </a:ln>
        </p:spPr>
        <p:txBody>
          <a:bodyPr anchor="ctr"/>
          <a:p>
            <a:pPr>
              <a:lnSpc>
                <a:spcPct val="100000"/>
              </a:lnSpc>
            </a:pPr>
            <a:fld id="{BF0772AA-038D-4E85-A0B2-18C761383CCE}"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DC60B429-D14D-4F4F-9B68-B1969FF5A486}"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63"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Supercomputer Center</a:t>
            </a:r>
            <a:endParaRPr b="0" lang="en-US" sz="3200" spc="-1" strike="noStrike">
              <a:solidFill>
                <a:srgbClr val="58585b"/>
              </a:solidFill>
              <a:uFill>
                <a:solidFill>
                  <a:srgbClr val="ffffff"/>
                </a:solidFill>
              </a:uFill>
              <a:latin typeface="Calibri"/>
            </a:endParaRPr>
          </a:p>
        </p:txBody>
      </p:sp>
      <p:pic>
        <p:nvPicPr>
          <p:cNvPr id="265" name="Content Placeholder 5" descr=""/>
          <p:cNvPicPr/>
          <p:nvPr/>
        </p:nvPicPr>
        <p:blipFill>
          <a:blip r:embed="rId1"/>
          <a:srcRect l="0" t="14429" r="0" b="14429"/>
          <a:stretch/>
        </p:blipFill>
        <p:spPr>
          <a:xfrm>
            <a:off x="457200" y="621000"/>
            <a:ext cx="8894520" cy="4695480"/>
          </a:xfrm>
          <a:prstGeom prst="rect">
            <a:avLst/>
          </a:prstGeom>
          <a:ln>
            <a:noFill/>
          </a:ln>
        </p:spPr>
      </p:pic>
      <p:sp>
        <p:nvSpPr>
          <p:cNvPr id="266" name="TextShape 2"/>
          <p:cNvSpPr txBox="1"/>
          <p:nvPr/>
        </p:nvSpPr>
        <p:spPr>
          <a:xfrm>
            <a:off x="212760" y="4938120"/>
            <a:ext cx="3238200" cy="136440"/>
          </a:xfrm>
          <a:prstGeom prst="rect">
            <a:avLst/>
          </a:prstGeom>
          <a:noFill/>
          <a:ln>
            <a:noFill/>
          </a:ln>
        </p:spPr>
        <p:txBody>
          <a:bodyPr anchor="ctr"/>
          <a:p>
            <a:pPr>
              <a:lnSpc>
                <a:spcPct val="100000"/>
              </a:lnSpc>
            </a:pPr>
            <a:fld id="{32FC77D7-4744-4739-862F-9F761C92F3BC}"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F6BF1735-8FDF-4A6E-8CE2-9706C4B1C684}"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67"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Supercomputer Center Data Path</a:t>
            </a:r>
            <a:endParaRPr b="0" lang="en-US" sz="3200" spc="-1" strike="noStrike">
              <a:solidFill>
                <a:srgbClr val="58585b"/>
              </a:solidFill>
              <a:uFill>
                <a:solidFill>
                  <a:srgbClr val="ffffff"/>
                </a:solidFill>
              </a:uFill>
              <a:latin typeface="Calibri"/>
            </a:endParaRPr>
          </a:p>
        </p:txBody>
      </p:sp>
      <p:pic>
        <p:nvPicPr>
          <p:cNvPr id="269" name="Content Placeholder 5" descr=""/>
          <p:cNvPicPr/>
          <p:nvPr/>
        </p:nvPicPr>
        <p:blipFill>
          <a:blip r:embed="rId1"/>
          <a:srcRect l="0" t="14429" r="0" b="14429"/>
          <a:stretch/>
        </p:blipFill>
        <p:spPr>
          <a:xfrm>
            <a:off x="524880" y="693000"/>
            <a:ext cx="8161560" cy="4488120"/>
          </a:xfrm>
          <a:prstGeom prst="rect">
            <a:avLst/>
          </a:prstGeom>
          <a:ln>
            <a:noFill/>
          </a:ln>
        </p:spPr>
      </p:pic>
      <p:sp>
        <p:nvSpPr>
          <p:cNvPr id="270" name="TextShape 2"/>
          <p:cNvSpPr txBox="1"/>
          <p:nvPr/>
        </p:nvSpPr>
        <p:spPr>
          <a:xfrm>
            <a:off x="212760" y="4938120"/>
            <a:ext cx="3238200" cy="136440"/>
          </a:xfrm>
          <a:prstGeom prst="rect">
            <a:avLst/>
          </a:prstGeom>
          <a:noFill/>
          <a:ln>
            <a:noFill/>
          </a:ln>
        </p:spPr>
        <p:txBody>
          <a:bodyPr anchor="ctr"/>
          <a:p>
            <a:pPr>
              <a:lnSpc>
                <a:spcPct val="100000"/>
              </a:lnSpc>
            </a:pPr>
            <a:fld id="{30AC8912-4A66-45A3-B5DE-8F4B462BE950}"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5B011608-8837-41B5-B845-5C333498E927}"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71"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Major Data Site Deployment</a:t>
            </a:r>
            <a:endParaRPr b="0" lang="en-US" sz="3200" spc="-1" strike="noStrike">
              <a:solidFill>
                <a:srgbClr val="58585b"/>
              </a:solidFill>
              <a:uFill>
                <a:solidFill>
                  <a:srgbClr val="ffffff"/>
                </a:solidFill>
              </a:uFill>
              <a:latin typeface="Calibri"/>
            </a:endParaRPr>
          </a:p>
        </p:txBody>
      </p:sp>
      <p:sp>
        <p:nvSpPr>
          <p:cNvPr id="273"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In some cases, large scale data service is the major driver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Huge volumes of data (Petabytes or more) – ingest, export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Large number of external hosts accessing/submitting data</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Single-pipe deployments don’t work</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Everything is parallel</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Networks (Nx10G LAGs, soon to be Nx100G)</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Hosts – data transfer clusters, no individual DTNs</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WAN connections – multiple entry, redundant equipment</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Choke points (e.g. firewalls) just cause problems</a:t>
            </a:r>
            <a:endParaRPr b="0" lang="en-US" sz="2000" spc="-1" strike="noStrike">
              <a:solidFill>
                <a:srgbClr val="58585b"/>
              </a:solidFill>
              <a:uFill>
                <a:solidFill>
                  <a:srgbClr val="ffffff"/>
                </a:solidFill>
              </a:uFill>
              <a:latin typeface="Calibri"/>
            </a:endParaRPr>
          </a:p>
        </p:txBody>
      </p:sp>
      <p:sp>
        <p:nvSpPr>
          <p:cNvPr id="274" name="TextShape 3"/>
          <p:cNvSpPr txBox="1"/>
          <p:nvPr/>
        </p:nvSpPr>
        <p:spPr>
          <a:xfrm>
            <a:off x="212760" y="4938120"/>
            <a:ext cx="3238200" cy="136440"/>
          </a:xfrm>
          <a:prstGeom prst="rect">
            <a:avLst/>
          </a:prstGeom>
          <a:noFill/>
          <a:ln>
            <a:noFill/>
          </a:ln>
        </p:spPr>
        <p:txBody>
          <a:bodyPr anchor="ctr"/>
          <a:p>
            <a:pPr>
              <a:lnSpc>
                <a:spcPct val="100000"/>
              </a:lnSpc>
            </a:pPr>
            <a:fld id="{2CCFEDCC-1042-4E7B-B977-C76C136486E3}"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7F8255EA-4D83-4A35-917C-F1B4636DF45C}"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75"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457200" y="205920"/>
            <a:ext cx="8229240" cy="856800"/>
          </a:xfrm>
          <a:prstGeom prst="rect">
            <a:avLst/>
          </a:prstGeom>
          <a:noFill/>
          <a:ln>
            <a:noFill/>
          </a:ln>
        </p:spPr>
        <p:txBody>
          <a:bodyPr anchor="ctr">
            <a:normAutofit/>
          </a:bodyPr>
          <a:p>
            <a:pPr>
              <a:lnSpc>
                <a:spcPct val="100000"/>
              </a:lnSpc>
            </a:pPr>
            <a:r>
              <a:rPr b="1" lang="en-US" sz="3200" spc="-1" strike="noStrike">
                <a:solidFill>
                  <a:srgbClr val="58585b"/>
                </a:solidFill>
                <a:uFill>
                  <a:solidFill>
                    <a:srgbClr val="ffffff"/>
                  </a:solidFill>
                </a:uFill>
                <a:latin typeface="Calibri"/>
              </a:rPr>
              <a:t>Overview</a:t>
            </a:r>
            <a:endParaRPr b="0" lang="en-US" sz="3200" spc="-1" strike="noStrike">
              <a:solidFill>
                <a:srgbClr val="58585b"/>
              </a:solidFill>
              <a:uFill>
                <a:solidFill>
                  <a:srgbClr val="ffffff"/>
                </a:solidFill>
              </a:uFill>
              <a:latin typeface="Calibri"/>
            </a:endParaRPr>
          </a:p>
        </p:txBody>
      </p:sp>
      <p:sp>
        <p:nvSpPr>
          <p:cNvPr id="180" name="TextShape 2"/>
          <p:cNvSpPr txBox="1"/>
          <p:nvPr/>
        </p:nvSpPr>
        <p:spPr>
          <a:xfrm>
            <a:off x="457200" y="1063080"/>
            <a:ext cx="8229240" cy="3699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ff6600"/>
                </a:solidFill>
                <a:uFill>
                  <a:solidFill>
                    <a:srgbClr val="ffffff"/>
                  </a:solidFill>
                </a:uFill>
                <a:latin typeface="Calibri"/>
              </a:rPr>
              <a:t>Science DMZ Motivation and Introduction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Architecture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Network Monitoring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Data Transfer Nodes &amp; Applications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Security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User Engagement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Wrap Up</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181" name="TextShape 3"/>
          <p:cNvSpPr txBox="1"/>
          <p:nvPr/>
        </p:nvSpPr>
        <p:spPr>
          <a:xfrm>
            <a:off x="212760" y="4938120"/>
            <a:ext cx="3238200" cy="136440"/>
          </a:xfrm>
          <a:prstGeom prst="rect">
            <a:avLst/>
          </a:prstGeom>
          <a:noFill/>
          <a:ln>
            <a:noFill/>
          </a:ln>
        </p:spPr>
        <p:txBody>
          <a:bodyPr anchor="ctr"/>
          <a:p>
            <a:pPr>
              <a:lnSpc>
                <a:spcPct val="100000"/>
              </a:lnSpc>
            </a:pPr>
            <a:fld id="{52539B70-0BCB-4F24-93C6-A347004525C0}"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D56C7277-EB1F-46CE-97B1-50512FD6F861}"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182"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Data Site – Architecture</a:t>
            </a:r>
            <a:endParaRPr b="0" lang="en-US" sz="3200" spc="-1" strike="noStrike">
              <a:solidFill>
                <a:srgbClr val="58585b"/>
              </a:solidFill>
              <a:uFill>
                <a:solidFill>
                  <a:srgbClr val="ffffff"/>
                </a:solidFill>
              </a:uFill>
              <a:latin typeface="Calibri"/>
            </a:endParaRPr>
          </a:p>
        </p:txBody>
      </p:sp>
      <p:pic>
        <p:nvPicPr>
          <p:cNvPr id="277" name="Content Placeholder 7" descr=""/>
          <p:cNvPicPr/>
          <p:nvPr/>
        </p:nvPicPr>
        <p:blipFill>
          <a:blip r:embed="rId1"/>
          <a:srcRect l="0" t="14429" r="0" b="14429"/>
          <a:stretch/>
        </p:blipFill>
        <p:spPr>
          <a:xfrm>
            <a:off x="851040" y="938520"/>
            <a:ext cx="8061120" cy="4433040"/>
          </a:xfrm>
          <a:prstGeom prst="rect">
            <a:avLst/>
          </a:prstGeom>
          <a:ln>
            <a:noFill/>
          </a:ln>
        </p:spPr>
      </p:pic>
      <p:sp>
        <p:nvSpPr>
          <p:cNvPr id="278" name="TextShape 2"/>
          <p:cNvSpPr txBox="1"/>
          <p:nvPr/>
        </p:nvSpPr>
        <p:spPr>
          <a:xfrm>
            <a:off x="212760" y="4938120"/>
            <a:ext cx="3238200" cy="136440"/>
          </a:xfrm>
          <a:prstGeom prst="rect">
            <a:avLst/>
          </a:prstGeom>
          <a:noFill/>
          <a:ln>
            <a:noFill/>
          </a:ln>
        </p:spPr>
        <p:txBody>
          <a:bodyPr anchor="ctr"/>
          <a:p>
            <a:pPr>
              <a:lnSpc>
                <a:spcPct val="100000"/>
              </a:lnSpc>
            </a:pPr>
            <a:fld id="{9E9C6A9A-8C12-4460-AF5A-3B8A4E0AF471}"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FCDEE90D-8007-4A41-AC86-BA28263637E4}"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79"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Data Site – Data Path</a:t>
            </a:r>
            <a:endParaRPr b="0" lang="en-US" sz="3200" spc="-1" strike="noStrike">
              <a:solidFill>
                <a:srgbClr val="58585b"/>
              </a:solidFill>
              <a:uFill>
                <a:solidFill>
                  <a:srgbClr val="ffffff"/>
                </a:solidFill>
              </a:uFill>
              <a:latin typeface="Calibri"/>
            </a:endParaRPr>
          </a:p>
        </p:txBody>
      </p:sp>
      <p:pic>
        <p:nvPicPr>
          <p:cNvPr id="281" name="Content Placeholder 7" descr=""/>
          <p:cNvPicPr/>
          <p:nvPr/>
        </p:nvPicPr>
        <p:blipFill>
          <a:blip r:embed="rId1"/>
          <a:srcRect l="0" t="14429" r="0" b="14429"/>
          <a:stretch/>
        </p:blipFill>
        <p:spPr>
          <a:xfrm>
            <a:off x="944640" y="965160"/>
            <a:ext cx="7975800" cy="4210200"/>
          </a:xfrm>
          <a:prstGeom prst="rect">
            <a:avLst/>
          </a:prstGeom>
          <a:ln>
            <a:noFill/>
          </a:ln>
        </p:spPr>
      </p:pic>
      <p:sp>
        <p:nvSpPr>
          <p:cNvPr id="282" name="TextShape 2"/>
          <p:cNvSpPr txBox="1"/>
          <p:nvPr/>
        </p:nvSpPr>
        <p:spPr>
          <a:xfrm>
            <a:off x="212760" y="4938120"/>
            <a:ext cx="3238200" cy="136440"/>
          </a:xfrm>
          <a:prstGeom prst="rect">
            <a:avLst/>
          </a:prstGeom>
          <a:noFill/>
          <a:ln>
            <a:noFill/>
          </a:ln>
        </p:spPr>
        <p:txBody>
          <a:bodyPr anchor="ctr"/>
          <a:p>
            <a:pPr>
              <a:lnSpc>
                <a:spcPct val="100000"/>
              </a:lnSpc>
            </a:pPr>
            <a:fld id="{C6C521C5-627B-4546-8E1A-EECF7432ABB8}"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518D8727-0DB1-4008-9366-EF71DDE1D3C8}"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83"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Distributed Science DMZ</a:t>
            </a:r>
            <a:endParaRPr b="0" lang="en-US" sz="3200" spc="-1" strike="noStrike">
              <a:solidFill>
                <a:srgbClr val="58585b"/>
              </a:solidFill>
              <a:uFill>
                <a:solidFill>
                  <a:srgbClr val="ffffff"/>
                </a:solidFill>
              </a:uFill>
              <a:latin typeface="Calibri"/>
            </a:endParaRPr>
          </a:p>
        </p:txBody>
      </p:sp>
      <p:sp>
        <p:nvSpPr>
          <p:cNvPr id="285" name="TextShape 2"/>
          <p:cNvSpPr txBox="1"/>
          <p:nvPr/>
        </p:nvSpPr>
        <p:spPr>
          <a:xfrm>
            <a:off x="457200" y="1063080"/>
            <a:ext cx="8229240" cy="378072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Fiber-rich environment enables a distributed Science DMZ</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No need to accommodate all equipment in one location</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Allows the deployment of institutional science service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WAN services arrive at the site in the normal way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Dark fiber distributes connectivity to Science DMZ services throughout the site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Departments with their own networking groups can manage their own local Science DMZ infrastructure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Facilities or buildings can be served without building up the business network to support those flows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Security is more complex</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Remote infrastructure must be monitored</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Several technical remedies exist (arpwatch, no DHCP, separate address space, etc.)</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Solutions depend on relationships with security groups</a:t>
            </a:r>
            <a:endParaRPr b="0" lang="en-US" sz="2000" spc="-1" strike="noStrike">
              <a:solidFill>
                <a:srgbClr val="58585b"/>
              </a:solidFill>
              <a:uFill>
                <a:solidFill>
                  <a:srgbClr val="ffffff"/>
                </a:solidFill>
              </a:uFill>
              <a:latin typeface="Calibri"/>
            </a:endParaRPr>
          </a:p>
          <a:p>
            <a:endParaRPr b="0" lang="en-US" sz="2000" spc="-1" strike="noStrike">
              <a:solidFill>
                <a:srgbClr val="58585b"/>
              </a:solidFill>
              <a:uFill>
                <a:solidFill>
                  <a:srgbClr val="ffffff"/>
                </a:solidFill>
              </a:uFill>
              <a:latin typeface="Calibri"/>
            </a:endParaRPr>
          </a:p>
        </p:txBody>
      </p:sp>
      <p:sp>
        <p:nvSpPr>
          <p:cNvPr id="286" name="TextShape 3"/>
          <p:cNvSpPr txBox="1"/>
          <p:nvPr/>
        </p:nvSpPr>
        <p:spPr>
          <a:xfrm>
            <a:off x="212760" y="4938120"/>
            <a:ext cx="3238200" cy="136440"/>
          </a:xfrm>
          <a:prstGeom prst="rect">
            <a:avLst/>
          </a:prstGeom>
          <a:noFill/>
          <a:ln>
            <a:noFill/>
          </a:ln>
        </p:spPr>
        <p:txBody>
          <a:bodyPr anchor="ctr"/>
          <a:p>
            <a:pPr>
              <a:lnSpc>
                <a:spcPct val="100000"/>
              </a:lnSpc>
            </a:pPr>
            <a:fld id="{1DFD3FE3-FE39-44CA-A0E7-C2924CCA7979}"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630FAD50-D7D7-4193-B4C2-A59C5389C067}"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87"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Distributed Science DMZ – Dark Fiber</a:t>
            </a:r>
            <a:endParaRPr b="0" lang="en-US" sz="3200" spc="-1" strike="noStrike">
              <a:solidFill>
                <a:srgbClr val="58585b"/>
              </a:solidFill>
              <a:uFill>
                <a:solidFill>
                  <a:srgbClr val="ffffff"/>
                </a:solidFill>
              </a:uFill>
              <a:latin typeface="Calibri"/>
            </a:endParaRPr>
          </a:p>
        </p:txBody>
      </p:sp>
      <p:pic>
        <p:nvPicPr>
          <p:cNvPr id="289" name="Content Placeholder 5" descr=""/>
          <p:cNvPicPr/>
          <p:nvPr/>
        </p:nvPicPr>
        <p:blipFill>
          <a:blip r:embed="rId1"/>
          <a:srcRect l="0" t="14429" r="0" b="14429"/>
          <a:stretch/>
        </p:blipFill>
        <p:spPr>
          <a:xfrm>
            <a:off x="698400" y="613440"/>
            <a:ext cx="8880120" cy="4687560"/>
          </a:xfrm>
          <a:prstGeom prst="rect">
            <a:avLst/>
          </a:prstGeom>
          <a:ln>
            <a:noFill/>
          </a:ln>
        </p:spPr>
      </p:pic>
      <p:sp>
        <p:nvSpPr>
          <p:cNvPr id="290" name="TextShape 2"/>
          <p:cNvSpPr txBox="1"/>
          <p:nvPr/>
        </p:nvSpPr>
        <p:spPr>
          <a:xfrm>
            <a:off x="212760" y="4938120"/>
            <a:ext cx="3238200" cy="136440"/>
          </a:xfrm>
          <a:prstGeom prst="rect">
            <a:avLst/>
          </a:prstGeom>
          <a:noFill/>
          <a:ln>
            <a:noFill/>
          </a:ln>
        </p:spPr>
        <p:txBody>
          <a:bodyPr anchor="ctr"/>
          <a:p>
            <a:pPr>
              <a:lnSpc>
                <a:spcPct val="100000"/>
              </a:lnSpc>
            </a:pPr>
            <a:fld id="{FC79D706-852B-4648-AA0E-A9041E767539}"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54A0FCB7-846A-488A-842F-409A764E59BF}"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91"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Multiple Science DMZs – Dark Fiber</a:t>
            </a:r>
            <a:endParaRPr b="0" lang="en-US" sz="3200" spc="-1" strike="noStrike">
              <a:solidFill>
                <a:srgbClr val="58585b"/>
              </a:solidFill>
              <a:uFill>
                <a:solidFill>
                  <a:srgbClr val="ffffff"/>
                </a:solidFill>
              </a:uFill>
              <a:latin typeface="Calibri"/>
            </a:endParaRPr>
          </a:p>
        </p:txBody>
      </p:sp>
      <p:pic>
        <p:nvPicPr>
          <p:cNvPr id="293" name="Content Placeholder 6" descr=""/>
          <p:cNvPicPr/>
          <p:nvPr/>
        </p:nvPicPr>
        <p:blipFill>
          <a:blip r:embed="rId1"/>
          <a:srcRect l="0" t="14429" r="0" b="14429"/>
          <a:stretch/>
        </p:blipFill>
        <p:spPr>
          <a:xfrm>
            <a:off x="684360" y="757080"/>
            <a:ext cx="8357400" cy="4411800"/>
          </a:xfrm>
          <a:prstGeom prst="rect">
            <a:avLst/>
          </a:prstGeom>
          <a:ln>
            <a:noFill/>
          </a:ln>
        </p:spPr>
      </p:pic>
      <p:sp>
        <p:nvSpPr>
          <p:cNvPr id="294" name="TextShape 2"/>
          <p:cNvSpPr txBox="1"/>
          <p:nvPr/>
        </p:nvSpPr>
        <p:spPr>
          <a:xfrm>
            <a:off x="212760" y="4938120"/>
            <a:ext cx="3238200" cy="136440"/>
          </a:xfrm>
          <a:prstGeom prst="rect">
            <a:avLst/>
          </a:prstGeom>
          <a:noFill/>
          <a:ln>
            <a:noFill/>
          </a:ln>
        </p:spPr>
        <p:txBody>
          <a:bodyPr anchor="ctr"/>
          <a:p>
            <a:pPr>
              <a:lnSpc>
                <a:spcPct val="100000"/>
              </a:lnSpc>
            </a:pPr>
            <a:fld id="{299C9762-9F10-4D69-9E46-4F01806D8834}"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0BBA01CE-95EB-4043-8CB8-BB8B72842AAD}"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95"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Development Environment</a:t>
            </a:r>
            <a:endParaRPr b="0" lang="en-US" sz="3200" spc="-1" strike="noStrike">
              <a:solidFill>
                <a:srgbClr val="58585b"/>
              </a:solidFill>
              <a:uFill>
                <a:solidFill>
                  <a:srgbClr val="ffffff"/>
                </a:solidFill>
              </a:uFill>
              <a:latin typeface="Calibri"/>
            </a:endParaRPr>
          </a:p>
        </p:txBody>
      </p:sp>
      <p:sp>
        <p:nvSpPr>
          <p:cNvPr id="297" name="TextShape 2"/>
          <p:cNvSpPr txBox="1"/>
          <p:nvPr/>
        </p:nvSpPr>
        <p:spPr>
          <a:xfrm>
            <a:off x="457200" y="1150200"/>
            <a:ext cx="8229240" cy="357768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One thing that often happens is that an early power user of the Science DMZ is the network engineering group that builds it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Service prototyping</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Deployment of test applications for other user groups to demonstrate value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The production Science DMZ is just that – production</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Once users are on it, you can’t take it down to try something new</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Stuff that works tends to attract workload</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1" i="1" lang="en-US" sz="2000" spc="-1" strike="noStrike">
                <a:solidFill>
                  <a:srgbClr val="58585b"/>
                </a:solidFill>
                <a:uFill>
                  <a:solidFill>
                    <a:srgbClr val="ffffff"/>
                  </a:solidFill>
                </a:uFill>
                <a:latin typeface="Calibri"/>
              </a:rPr>
              <a:t>Take-home message: plan for multiple Science DMZs from the beginning – at the very least you’re going to need one for yourself</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The Science DMZ model easily accommodates this</a:t>
            </a:r>
            <a:endParaRPr b="0" lang="en-US" sz="2000" spc="-1" strike="noStrike">
              <a:solidFill>
                <a:srgbClr val="58585b"/>
              </a:solidFill>
              <a:uFill>
                <a:solidFill>
                  <a:srgbClr val="ffffff"/>
                </a:solidFill>
              </a:uFill>
              <a:latin typeface="Calibri"/>
            </a:endParaRPr>
          </a:p>
        </p:txBody>
      </p:sp>
      <p:sp>
        <p:nvSpPr>
          <p:cNvPr id="298" name="TextShape 3"/>
          <p:cNvSpPr txBox="1"/>
          <p:nvPr/>
        </p:nvSpPr>
        <p:spPr>
          <a:xfrm>
            <a:off x="212760" y="4938120"/>
            <a:ext cx="3238200" cy="136440"/>
          </a:xfrm>
          <a:prstGeom prst="rect">
            <a:avLst/>
          </a:prstGeom>
          <a:noFill/>
          <a:ln>
            <a:noFill/>
          </a:ln>
        </p:spPr>
        <p:txBody>
          <a:bodyPr anchor="ctr"/>
          <a:p>
            <a:pPr>
              <a:lnSpc>
                <a:spcPct val="100000"/>
              </a:lnSpc>
            </a:pPr>
            <a:fld id="{B74B3E91-4425-42AE-A47E-1861580B901D}"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680428F3-FF7B-439E-B22F-8644E0B601C3}"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99"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457200" y="205920"/>
            <a:ext cx="745452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Science DMZ – Flexible Design Pattern</a:t>
            </a:r>
            <a:endParaRPr b="0" lang="en-US" sz="3200" spc="-1" strike="noStrike">
              <a:solidFill>
                <a:srgbClr val="58585b"/>
              </a:solidFill>
              <a:uFill>
                <a:solidFill>
                  <a:srgbClr val="ffffff"/>
                </a:solidFill>
              </a:uFill>
              <a:latin typeface="Calibri"/>
            </a:endParaRPr>
          </a:p>
        </p:txBody>
      </p:sp>
      <p:sp>
        <p:nvSpPr>
          <p:cNvPr id="301"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The Science DMZ design pattern is highly adaptable to research</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Deploying a research Science DMZ is straightforward</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The basic elements are the same</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Capable infrastructure designed for the task</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Test and measurement to verify correct operation</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Security policy well-matched to the environment, application set is strictly limited to reduce risk</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Connect the research DMZ to other resources as appropriate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The same ideas apply to supporting an SDN effort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Test/research areas for development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Transition to production as technology matures and need dictates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One possible trajectory follows…</a:t>
            </a:r>
            <a:endParaRPr b="0" lang="en-US" sz="2000" spc="-1" strike="noStrike">
              <a:solidFill>
                <a:srgbClr val="58585b"/>
              </a:solidFill>
              <a:uFill>
                <a:solidFill>
                  <a:srgbClr val="ffffff"/>
                </a:solidFill>
              </a:uFill>
              <a:latin typeface="Calibri"/>
            </a:endParaRPr>
          </a:p>
        </p:txBody>
      </p:sp>
      <p:sp>
        <p:nvSpPr>
          <p:cNvPr id="302" name="TextShape 3"/>
          <p:cNvSpPr txBox="1"/>
          <p:nvPr/>
        </p:nvSpPr>
        <p:spPr>
          <a:xfrm>
            <a:off x="212760" y="4938120"/>
            <a:ext cx="3238200" cy="136440"/>
          </a:xfrm>
          <a:prstGeom prst="rect">
            <a:avLst/>
          </a:prstGeom>
          <a:noFill/>
          <a:ln>
            <a:noFill/>
          </a:ln>
        </p:spPr>
        <p:txBody>
          <a:bodyPr anchor="ctr"/>
          <a:p>
            <a:pPr>
              <a:lnSpc>
                <a:spcPct val="100000"/>
              </a:lnSpc>
            </a:pPr>
            <a:fld id="{FCF41E24-769A-4396-9B70-7C2F18C1F73D}"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CA424337-52CB-45A8-B44B-E8C5A5C13A75}"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03"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457200" y="205920"/>
            <a:ext cx="861012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Multiple Ingress Flows, Common Egress</a:t>
            </a:r>
            <a:endParaRPr b="0" lang="en-US" sz="3200" spc="-1" strike="noStrike">
              <a:solidFill>
                <a:srgbClr val="58585b"/>
              </a:solidFill>
              <a:uFill>
                <a:solidFill>
                  <a:srgbClr val="ffffff"/>
                </a:solidFill>
              </a:uFill>
              <a:latin typeface="Calibri"/>
            </a:endParaRPr>
          </a:p>
        </p:txBody>
      </p:sp>
      <p:sp>
        <p:nvSpPr>
          <p:cNvPr id="305" name="CustomShape 2"/>
          <p:cNvSpPr/>
          <p:nvPr/>
        </p:nvSpPr>
        <p:spPr>
          <a:xfrm>
            <a:off x="457200" y="1200240"/>
            <a:ext cx="5282640" cy="3394080"/>
          </a:xfrm>
          <a:prstGeom prst="rect">
            <a:avLst/>
          </a:prstGeom>
          <a:noFill/>
          <a:ln w="9360">
            <a:noFill/>
          </a:ln>
        </p:spPr>
        <p:style>
          <a:lnRef idx="0"/>
          <a:fillRef idx="0"/>
          <a:effectRef idx="0"/>
          <a:fontRef idx="minor"/>
        </p:style>
        <p:txBody>
          <a:bodyPr>
            <a:normAutofit/>
          </a:bodyPr>
          <a:p>
            <a:pPr marL="343080" indent="-342720">
              <a:lnSpc>
                <a:spcPct val="100000"/>
              </a:lnSpc>
              <a:spcBef>
                <a:spcPts val="1199"/>
              </a:spcBef>
            </a:pPr>
            <a:r>
              <a:rPr b="0" lang="en-US" sz="2000" spc="-1" strike="noStrike">
                <a:solidFill>
                  <a:srgbClr val="58585b"/>
                </a:solidFill>
                <a:uFill>
                  <a:solidFill>
                    <a:srgbClr val="ffffff"/>
                  </a:solidFill>
                </a:uFill>
                <a:latin typeface="Calibri"/>
                <a:ea typeface="ＭＳ Ｐゴシック"/>
              </a:rPr>
              <a:t>Hosts will typically send packets at the speed of their interface (1G, 10G, etc.)</a:t>
            </a:r>
            <a:endParaRPr b="0" lang="en-US" sz="2000" spc="-1" strike="noStrike">
              <a:solidFill>
                <a:srgbClr val="000000"/>
              </a:solidFill>
              <a:uFill>
                <a:solidFill>
                  <a:srgbClr val="ffffff"/>
                </a:solidFill>
              </a:uFill>
              <a:latin typeface="Arial"/>
            </a:endParaRPr>
          </a:p>
          <a:p>
            <a:pPr lvl="1" marL="571680" indent="-342720">
              <a:lnSpc>
                <a:spcPct val="100000"/>
              </a:lnSpc>
              <a:spcBef>
                <a:spcPts val="901"/>
              </a:spcBef>
              <a:buClr>
                <a:srgbClr val="58585b"/>
              </a:buClr>
              <a:buFont typeface="Arial"/>
              <a:buChar char="•"/>
            </a:pPr>
            <a:r>
              <a:rPr b="0" lang="en-US" sz="2000" spc="-1" strike="noStrike">
                <a:solidFill>
                  <a:srgbClr val="58585b"/>
                </a:solidFill>
                <a:uFill>
                  <a:solidFill>
                    <a:srgbClr val="ffffff"/>
                  </a:solidFill>
                </a:uFill>
                <a:latin typeface="Calibri"/>
                <a:ea typeface="ＭＳ Ｐゴシック"/>
              </a:rPr>
              <a:t>Instantaneous rate, not average rate</a:t>
            </a:r>
            <a:endParaRPr b="0" lang="en-US" sz="2000" spc="-1" strike="noStrike">
              <a:solidFill>
                <a:srgbClr val="000000"/>
              </a:solidFill>
              <a:uFill>
                <a:solidFill>
                  <a:srgbClr val="ffffff"/>
                </a:solidFill>
              </a:uFill>
              <a:latin typeface="Arial"/>
            </a:endParaRPr>
          </a:p>
          <a:p>
            <a:pPr lvl="1" marL="571680" indent="-342720">
              <a:lnSpc>
                <a:spcPct val="100000"/>
              </a:lnSpc>
              <a:spcBef>
                <a:spcPts val="901"/>
              </a:spcBef>
              <a:buClr>
                <a:srgbClr val="58585b"/>
              </a:buClr>
              <a:buFont typeface="Arial"/>
              <a:buChar char="•"/>
            </a:pPr>
            <a:r>
              <a:rPr b="0" lang="en-US" sz="2000" spc="-1" strike="noStrike">
                <a:solidFill>
                  <a:srgbClr val="58585b"/>
                </a:solidFill>
                <a:uFill>
                  <a:solidFill>
                    <a:srgbClr val="ffffff"/>
                  </a:solidFill>
                </a:uFill>
                <a:latin typeface="Calibri"/>
                <a:ea typeface="ＭＳ Ｐゴシック"/>
              </a:rPr>
              <a:t>If TCP has window available and data to send, host sends until there is either no data or no window</a:t>
            </a:r>
            <a:endParaRPr b="0" lang="en-US" sz="2000" spc="-1" strike="noStrike">
              <a:solidFill>
                <a:srgbClr val="000000"/>
              </a:solidFill>
              <a:uFill>
                <a:solidFill>
                  <a:srgbClr val="ffffff"/>
                </a:solidFill>
              </a:uFill>
              <a:latin typeface="Arial"/>
            </a:endParaRPr>
          </a:p>
          <a:p>
            <a:pPr marL="343080" indent="-342720">
              <a:lnSpc>
                <a:spcPct val="100000"/>
              </a:lnSpc>
              <a:spcBef>
                <a:spcPts val="1199"/>
              </a:spcBef>
            </a:pPr>
            <a:r>
              <a:rPr b="0" lang="en-US" sz="2000" spc="-1" strike="noStrike">
                <a:solidFill>
                  <a:srgbClr val="58585b"/>
                </a:solidFill>
                <a:uFill>
                  <a:solidFill>
                    <a:srgbClr val="ffffff"/>
                  </a:solidFill>
                </a:uFill>
                <a:latin typeface="Calibri"/>
                <a:ea typeface="ＭＳ Ｐゴシック"/>
              </a:rPr>
              <a:t>Hosts moving big data (e.g. DTNs) can send large bursts of back-to-back packets</a:t>
            </a:r>
            <a:endParaRPr b="0" lang="en-US" sz="2000" spc="-1" strike="noStrike">
              <a:solidFill>
                <a:srgbClr val="000000"/>
              </a:solidFill>
              <a:uFill>
                <a:solidFill>
                  <a:srgbClr val="ffffff"/>
                </a:solidFill>
              </a:uFill>
              <a:latin typeface="Arial"/>
            </a:endParaRPr>
          </a:p>
          <a:p>
            <a:pPr lvl="1" marL="571680" indent="-342720">
              <a:lnSpc>
                <a:spcPct val="100000"/>
              </a:lnSpc>
              <a:spcBef>
                <a:spcPts val="901"/>
              </a:spcBef>
              <a:buClr>
                <a:srgbClr val="58585b"/>
              </a:buClr>
              <a:buFont typeface="Arial"/>
              <a:buChar char="•"/>
            </a:pPr>
            <a:r>
              <a:rPr b="0" lang="en-US" sz="2000" spc="-1" strike="noStrike">
                <a:solidFill>
                  <a:srgbClr val="58585b"/>
                </a:solidFill>
                <a:uFill>
                  <a:solidFill>
                    <a:srgbClr val="ffffff"/>
                  </a:solidFill>
                </a:uFill>
                <a:latin typeface="Calibri"/>
                <a:ea typeface="ＭＳ Ｐゴシック"/>
              </a:rPr>
              <a:t>This is true even if the average rate as measured over seconds is slower (e.g. 4Gbps)</a:t>
            </a:r>
            <a:endParaRPr b="0" lang="en-US" sz="2000" spc="-1" strike="noStrike">
              <a:solidFill>
                <a:srgbClr val="000000"/>
              </a:solidFill>
              <a:uFill>
                <a:solidFill>
                  <a:srgbClr val="ffffff"/>
                </a:solidFill>
              </a:uFill>
              <a:latin typeface="Arial"/>
            </a:endParaRPr>
          </a:p>
          <a:p>
            <a:pPr lvl="1" marL="571680" indent="-342720">
              <a:lnSpc>
                <a:spcPct val="100000"/>
              </a:lnSpc>
              <a:spcBef>
                <a:spcPts val="901"/>
              </a:spcBef>
              <a:buClr>
                <a:srgbClr val="58585b"/>
              </a:buClr>
              <a:buFont typeface="Arial"/>
              <a:buChar char="•"/>
            </a:pPr>
            <a:r>
              <a:rPr b="0" lang="en-US" sz="2000" spc="-1" strike="noStrike">
                <a:solidFill>
                  <a:srgbClr val="58585b"/>
                </a:solidFill>
                <a:uFill>
                  <a:solidFill>
                    <a:srgbClr val="ffffff"/>
                  </a:solidFill>
                </a:uFill>
                <a:latin typeface="Calibri"/>
                <a:ea typeface="ＭＳ Ｐゴシック"/>
              </a:rPr>
              <a:t>On microsecond time scales, there is often congestion</a:t>
            </a:r>
            <a:endParaRPr b="0" lang="en-US" sz="2000" spc="-1" strike="noStrike">
              <a:solidFill>
                <a:srgbClr val="000000"/>
              </a:solidFill>
              <a:uFill>
                <a:solidFill>
                  <a:srgbClr val="ffffff"/>
                </a:solidFill>
              </a:uFill>
              <a:latin typeface="Arial"/>
            </a:endParaRPr>
          </a:p>
          <a:p>
            <a:pPr lvl="1" marL="571680" indent="-342720">
              <a:lnSpc>
                <a:spcPct val="100000"/>
              </a:lnSpc>
              <a:spcBef>
                <a:spcPts val="901"/>
              </a:spcBef>
              <a:buClr>
                <a:srgbClr val="58585b"/>
              </a:buClr>
              <a:buFont typeface="Arial"/>
              <a:buChar char="•"/>
            </a:pPr>
            <a:r>
              <a:rPr b="0" lang="en-US" sz="2000" spc="-1" strike="noStrike">
                <a:solidFill>
                  <a:srgbClr val="58585b"/>
                </a:solidFill>
                <a:uFill>
                  <a:solidFill>
                    <a:srgbClr val="ffffff"/>
                  </a:solidFill>
                </a:uFill>
                <a:latin typeface="Calibri"/>
                <a:ea typeface="ＭＳ Ｐゴシック"/>
              </a:rPr>
              <a:t>Router or switch must queue packets or drop them</a:t>
            </a:r>
            <a:endParaRPr b="0" lang="en-US" sz="2000" spc="-1" strike="noStrike">
              <a:solidFill>
                <a:srgbClr val="000000"/>
              </a:solidFill>
              <a:uFill>
                <a:solidFill>
                  <a:srgbClr val="ffffff"/>
                </a:solidFill>
              </a:uFill>
              <a:latin typeface="Arial"/>
            </a:endParaRPr>
          </a:p>
          <a:p>
            <a:pPr marL="228600">
              <a:lnSpc>
                <a:spcPct val="100000"/>
              </a:lnSpc>
              <a:spcBef>
                <a:spcPts val="901"/>
              </a:spcBef>
            </a:pPr>
            <a:endParaRPr b="0" lang="en-US" sz="2000" spc="-1" strike="noStrike">
              <a:solidFill>
                <a:srgbClr val="000000"/>
              </a:solidFill>
              <a:uFill>
                <a:solidFill>
                  <a:srgbClr val="ffffff"/>
                </a:solidFill>
              </a:uFill>
              <a:latin typeface="Arial"/>
            </a:endParaRPr>
          </a:p>
        </p:txBody>
      </p:sp>
      <p:pic>
        <p:nvPicPr>
          <p:cNvPr id="306" name="Content Placeholder 5" descr=""/>
          <p:cNvPicPr/>
          <p:nvPr/>
        </p:nvPicPr>
        <p:blipFill>
          <a:blip r:embed="rId1"/>
          <a:srcRect l="37950" t="15407" r="22544" b="13447"/>
          <a:stretch/>
        </p:blipFill>
        <p:spPr>
          <a:xfrm>
            <a:off x="5299920" y="343080"/>
            <a:ext cx="3767400" cy="5244840"/>
          </a:xfrm>
          <a:prstGeom prst="rect">
            <a:avLst/>
          </a:prstGeom>
          <a:ln>
            <a:noFill/>
          </a:ln>
        </p:spPr>
      </p:pic>
      <p:sp>
        <p:nvSpPr>
          <p:cNvPr id="307" name="TextShape 3"/>
          <p:cNvSpPr txBox="1"/>
          <p:nvPr/>
        </p:nvSpPr>
        <p:spPr>
          <a:xfrm>
            <a:off x="212760" y="4938120"/>
            <a:ext cx="3238200" cy="136440"/>
          </a:xfrm>
          <a:prstGeom prst="rect">
            <a:avLst/>
          </a:prstGeom>
          <a:noFill/>
          <a:ln>
            <a:noFill/>
          </a:ln>
        </p:spPr>
        <p:txBody>
          <a:bodyPr anchor="ctr"/>
          <a:p>
            <a:pPr>
              <a:lnSpc>
                <a:spcPct val="100000"/>
              </a:lnSpc>
            </a:pPr>
            <a:fld id="{A48F36AD-2583-4995-8944-5D12F54BE91D}"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F04310E9-8CC2-4F31-9221-AD4B204960DD}"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08"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Router and Switch Output Queues</a:t>
            </a:r>
            <a:endParaRPr b="0" lang="en-US" sz="3200" spc="-1" strike="noStrike">
              <a:solidFill>
                <a:srgbClr val="58585b"/>
              </a:solidFill>
              <a:uFill>
                <a:solidFill>
                  <a:srgbClr val="ffffff"/>
                </a:solidFill>
              </a:uFill>
              <a:latin typeface="Calibri"/>
            </a:endParaRPr>
          </a:p>
        </p:txBody>
      </p:sp>
      <p:sp>
        <p:nvSpPr>
          <p:cNvPr id="310"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Interface output queue allows the router or switch to avoid causing packet loss in cases of momentary congestion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In network devices, queue depth (or ‘buffer’) is often a function of cost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Cheap, fixed-config LAN switches (especially in the 10G space) have inadequate buffering.  Imagine a 10G ‘data center’ switch as the guilty party</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Cut-through or low-latency Ethernet switches typically have inadequate buffering (the whole point is to avoid queuing!)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Expensive, chassis-based devices are more likely to have deep enough queues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Juniper MX and Alcatel-Lucent 7750 used in ESnet backbone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Other vendors make such devices as well - details are important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Thx to Jim: </a:t>
            </a:r>
            <a:r>
              <a:rPr b="0" lang="en-US" sz="2000" spc="-1" strike="noStrike" u="sng">
                <a:solidFill>
                  <a:srgbClr val="266782"/>
                </a:solidFill>
                <a:uFill>
                  <a:solidFill>
                    <a:srgbClr val="ffffff"/>
                  </a:solidFill>
                </a:uFill>
                <a:latin typeface="Calibri"/>
                <a:hlinkClick r:id="rId1"/>
              </a:rPr>
              <a:t>http://people.ucsc.edu/~warner/</a:t>
            </a:r>
            <a:r>
              <a:rPr b="0" lang="en-US" sz="2000" spc="-1" strike="noStrike" u="sng">
                <a:solidFill>
                  <a:srgbClr val="266782"/>
                </a:solidFill>
                <a:uFill>
                  <a:solidFill>
                    <a:srgbClr val="ffffff"/>
                  </a:solidFill>
                </a:uFill>
                <a:latin typeface="Calibri"/>
                <a:hlinkClick r:id="rId2"/>
              </a:rPr>
              <a:t>buffer.html</a:t>
            </a:r>
            <a:r>
              <a:rPr b="0" lang="en-US" sz="2000" spc="-1" strike="noStrike">
                <a:solidFill>
                  <a:srgbClr val="58585b"/>
                </a:solidFill>
                <a:uFill>
                  <a:solidFill>
                    <a:srgbClr val="ffffff"/>
                  </a:solidFill>
                </a:uFill>
                <a:latin typeface="Calibri"/>
              </a:rPr>
              <a:t> </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This expense is one driver for the Science DMZ architecture – only deploy the expensive features where necessary</a:t>
            </a:r>
            <a:endParaRPr b="0" lang="en-US" sz="2000" spc="-1" strike="noStrike">
              <a:solidFill>
                <a:srgbClr val="58585b"/>
              </a:solidFill>
              <a:uFill>
                <a:solidFill>
                  <a:srgbClr val="ffffff"/>
                </a:solidFill>
              </a:uFill>
              <a:latin typeface="Calibri"/>
            </a:endParaRPr>
          </a:p>
          <a:p>
            <a:endParaRPr b="0" lang="en-US" sz="2000" spc="-1" strike="noStrike">
              <a:solidFill>
                <a:srgbClr val="58585b"/>
              </a:solidFill>
              <a:uFill>
                <a:solidFill>
                  <a:srgbClr val="ffffff"/>
                </a:solidFill>
              </a:uFill>
              <a:latin typeface="Calibri"/>
            </a:endParaRPr>
          </a:p>
        </p:txBody>
      </p:sp>
      <p:sp>
        <p:nvSpPr>
          <p:cNvPr id="311" name="TextShape 3"/>
          <p:cNvSpPr txBox="1"/>
          <p:nvPr/>
        </p:nvSpPr>
        <p:spPr>
          <a:xfrm>
            <a:off x="212760" y="4938120"/>
            <a:ext cx="3238200" cy="136440"/>
          </a:xfrm>
          <a:prstGeom prst="rect">
            <a:avLst/>
          </a:prstGeom>
          <a:noFill/>
          <a:ln>
            <a:noFill/>
          </a:ln>
        </p:spPr>
        <p:txBody>
          <a:bodyPr anchor="ctr"/>
          <a:p>
            <a:pPr>
              <a:lnSpc>
                <a:spcPct val="100000"/>
              </a:lnSpc>
            </a:pPr>
            <a:fld id="{C547E1D8-E0FA-4C60-80A9-F2162D319E2B}"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3"/>
              </a:rPr>
              <a:t>engage@es.net</a:t>
            </a:r>
            <a:r>
              <a:rPr b="0" lang="en-US" sz="800" spc="-1" strike="noStrike">
                <a:solidFill>
                  <a:srgbClr val="000000"/>
                </a:solidFill>
                <a:uFill>
                  <a:solidFill>
                    <a:srgbClr val="ffffff"/>
                  </a:solidFill>
                </a:uFill>
                <a:latin typeface="Arial"/>
              </a:rPr>
              <a:t>) - </a:t>
            </a:r>
            <a:fld id="{4D09D418-5CBF-490B-99D9-BBB7A7F98AFB}"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12"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4"/>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457200" y="10440"/>
            <a:ext cx="819108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Output Queue Drops – Common Locations</a:t>
            </a:r>
            <a:endParaRPr b="0" lang="en-US" sz="3200" spc="-1" strike="noStrike">
              <a:solidFill>
                <a:srgbClr val="58585b"/>
              </a:solidFill>
              <a:uFill>
                <a:solidFill>
                  <a:srgbClr val="ffffff"/>
                </a:solidFill>
              </a:uFill>
              <a:latin typeface="Calibri"/>
            </a:endParaRPr>
          </a:p>
        </p:txBody>
      </p:sp>
      <p:pic>
        <p:nvPicPr>
          <p:cNvPr id="314" name="Content Placeholder 5" descr=""/>
          <p:cNvPicPr/>
          <p:nvPr/>
        </p:nvPicPr>
        <p:blipFill>
          <a:blip r:embed="rId1"/>
          <a:srcRect l="0" t="14480" r="0" b="5841"/>
          <a:stretch/>
        </p:blipFill>
        <p:spPr>
          <a:xfrm>
            <a:off x="1298160" y="616680"/>
            <a:ext cx="7066800" cy="4352400"/>
          </a:xfrm>
          <a:prstGeom prst="rect">
            <a:avLst/>
          </a:prstGeom>
          <a:ln>
            <a:noFill/>
          </a:ln>
        </p:spPr>
      </p:pic>
      <p:sp>
        <p:nvSpPr>
          <p:cNvPr id="315" name="TextShape 2"/>
          <p:cNvSpPr txBox="1"/>
          <p:nvPr/>
        </p:nvSpPr>
        <p:spPr>
          <a:xfrm>
            <a:off x="212760" y="4938120"/>
            <a:ext cx="3238200" cy="136440"/>
          </a:xfrm>
          <a:prstGeom prst="rect">
            <a:avLst/>
          </a:prstGeom>
          <a:noFill/>
          <a:ln>
            <a:noFill/>
          </a:ln>
        </p:spPr>
        <p:txBody>
          <a:bodyPr anchor="ctr"/>
          <a:p>
            <a:pPr>
              <a:lnSpc>
                <a:spcPct val="100000"/>
              </a:lnSpc>
            </a:pPr>
            <a:fld id="{7537E834-B7E9-4A94-B55C-5BFE417F7A93}"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2868FDA2-D695-4C15-A679-FDC4FDF6D6AB}"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16"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457200" y="1137960"/>
            <a:ext cx="8229240" cy="351864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Networks are an essential part of data-intensive science</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Connect data sources to data analysis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Connect collaborators to each other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Enable machine-consumable interfaces to data and analysis resources (e.g. portals), automation, scale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Performance is critical</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Exponential data growth</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Constant human factors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Data movement and data analysis must keep up</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000000"/>
                </a:solidFill>
                <a:uFill>
                  <a:solidFill>
                    <a:srgbClr val="ffffff"/>
                  </a:solidFill>
                </a:uFill>
                <a:latin typeface="Calibri"/>
              </a:rPr>
              <a:t>Effective use of wide area (long-haul) networks by scientists has historically been difficult</a:t>
            </a:r>
            <a:endParaRPr b="0" lang="en-US" sz="2400" spc="-1" strike="noStrike">
              <a:solidFill>
                <a:srgbClr val="58585b"/>
              </a:solidFill>
              <a:uFill>
                <a:solidFill>
                  <a:srgbClr val="ffffff"/>
                </a:solidFill>
              </a:uFill>
              <a:latin typeface="Calibri"/>
            </a:endParaRPr>
          </a:p>
          <a:p>
            <a:pPr>
              <a:lnSpc>
                <a:spcPct val="100000"/>
              </a:lnSpc>
              <a:spcBef>
                <a:spcPts val="879"/>
              </a:spcBef>
            </a:pPr>
            <a:endParaRPr b="0" lang="en-US" sz="2400" spc="-1" strike="noStrike">
              <a:solidFill>
                <a:srgbClr val="58585b"/>
              </a:solidFill>
              <a:uFill>
                <a:solidFill>
                  <a:srgbClr val="ffffff"/>
                </a:solidFill>
              </a:uFill>
              <a:latin typeface="Calibri"/>
            </a:endParaRPr>
          </a:p>
        </p:txBody>
      </p:sp>
      <p:sp>
        <p:nvSpPr>
          <p:cNvPr id="184" name="TextShape 2"/>
          <p:cNvSpPr txBox="1"/>
          <p:nvPr/>
        </p:nvSpPr>
        <p:spPr>
          <a:xfrm>
            <a:off x="457200" y="205920"/>
            <a:ext cx="70988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Motivation</a:t>
            </a:r>
            <a:endParaRPr b="0" lang="en-US" sz="3200" spc="-1" strike="noStrike">
              <a:solidFill>
                <a:srgbClr val="58585b"/>
              </a:solidFill>
              <a:uFill>
                <a:solidFill>
                  <a:srgbClr val="ffffff"/>
                </a:solidFill>
              </a:uFill>
              <a:latin typeface="Calibri"/>
            </a:endParaRPr>
          </a:p>
        </p:txBody>
      </p:sp>
      <p:sp>
        <p:nvSpPr>
          <p:cNvPr id="185" name="TextShape 3"/>
          <p:cNvSpPr txBox="1"/>
          <p:nvPr/>
        </p:nvSpPr>
        <p:spPr>
          <a:xfrm>
            <a:off x="212760" y="4938120"/>
            <a:ext cx="3238200" cy="136440"/>
          </a:xfrm>
          <a:prstGeom prst="rect">
            <a:avLst/>
          </a:prstGeom>
          <a:noFill/>
          <a:ln>
            <a:noFill/>
          </a:ln>
        </p:spPr>
        <p:txBody>
          <a:bodyPr anchor="ctr"/>
          <a:p>
            <a:pPr>
              <a:lnSpc>
                <a:spcPct val="100000"/>
              </a:lnSpc>
            </a:pPr>
            <a:fld id="{F89B5922-750A-49D0-B357-435766D76DBA}"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7C2393BC-8746-436B-A7D8-F860A4E01037}"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186"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457200" y="205920"/>
            <a:ext cx="8229240" cy="856800"/>
          </a:xfrm>
          <a:prstGeom prst="rect">
            <a:avLst/>
          </a:prstGeom>
          <a:noFill/>
          <a:ln>
            <a:noFill/>
          </a:ln>
        </p:spPr>
        <p:txBody>
          <a:bodyPr anchor="ctr">
            <a:normAutofit/>
          </a:bodyPr>
          <a:p>
            <a:pPr>
              <a:lnSpc>
                <a:spcPct val="100000"/>
              </a:lnSpc>
            </a:pPr>
            <a:r>
              <a:rPr b="1" lang="en-US" sz="3200" spc="-1" strike="noStrike">
                <a:solidFill>
                  <a:srgbClr val="58585b"/>
                </a:solidFill>
                <a:uFill>
                  <a:solidFill>
                    <a:srgbClr val="ffffff"/>
                  </a:solidFill>
                </a:uFill>
                <a:latin typeface="Calibri"/>
              </a:rPr>
              <a:t>Overview</a:t>
            </a:r>
            <a:endParaRPr b="0" lang="en-US" sz="3200" spc="-1" strike="noStrike">
              <a:solidFill>
                <a:srgbClr val="58585b"/>
              </a:solidFill>
              <a:uFill>
                <a:solidFill>
                  <a:srgbClr val="ffffff"/>
                </a:solidFill>
              </a:uFill>
              <a:latin typeface="Calibri"/>
            </a:endParaRPr>
          </a:p>
        </p:txBody>
      </p:sp>
      <p:sp>
        <p:nvSpPr>
          <p:cNvPr id="318" name="TextShape 2"/>
          <p:cNvSpPr txBox="1"/>
          <p:nvPr/>
        </p:nvSpPr>
        <p:spPr>
          <a:xfrm>
            <a:off x="457200" y="1063080"/>
            <a:ext cx="8229240" cy="3699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Motivation and Introduction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Architecture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ff6600"/>
                </a:solidFill>
                <a:uFill>
                  <a:solidFill>
                    <a:srgbClr val="ffffff"/>
                  </a:solidFill>
                </a:uFill>
                <a:latin typeface="Calibri"/>
              </a:rPr>
              <a:t>Network Monitoring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Data Transfer Nodes &amp; Applications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Security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User Engagement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Wrap Up</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319" name="TextShape 3"/>
          <p:cNvSpPr txBox="1"/>
          <p:nvPr/>
        </p:nvSpPr>
        <p:spPr>
          <a:xfrm>
            <a:off x="212760" y="4938120"/>
            <a:ext cx="3238200" cy="136440"/>
          </a:xfrm>
          <a:prstGeom prst="rect">
            <a:avLst/>
          </a:prstGeom>
          <a:noFill/>
          <a:ln>
            <a:noFill/>
          </a:ln>
        </p:spPr>
        <p:txBody>
          <a:bodyPr anchor="ctr"/>
          <a:p>
            <a:pPr>
              <a:lnSpc>
                <a:spcPct val="100000"/>
              </a:lnSpc>
            </a:pPr>
            <a:fld id="{149BC55C-298A-4D0E-84A6-56A8F8818745}"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78D8B4A2-BC85-4BC4-A9E9-F3E3B07E9092}"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20"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Performance Monitoring</a:t>
            </a:r>
            <a:endParaRPr b="0" lang="en-US" sz="3200" spc="-1" strike="noStrike">
              <a:solidFill>
                <a:srgbClr val="58585b"/>
              </a:solidFill>
              <a:uFill>
                <a:solidFill>
                  <a:srgbClr val="ffffff"/>
                </a:solidFill>
              </a:uFill>
              <a:latin typeface="Calibri"/>
            </a:endParaRPr>
          </a:p>
        </p:txBody>
      </p:sp>
      <p:sp>
        <p:nvSpPr>
          <p:cNvPr id="322" name="TextShape 2"/>
          <p:cNvSpPr txBox="1"/>
          <p:nvPr/>
        </p:nvSpPr>
        <p:spPr>
          <a:xfrm>
            <a:off x="457200" y="1063080"/>
            <a:ext cx="8229240" cy="353088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Everything may function perfectly when it is deployed</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Eventually something is going to break</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39"/>
              </a:spcBef>
              <a:buClr>
                <a:srgbClr val="58585b"/>
              </a:buClr>
              <a:buSzPct val="85000"/>
              <a:buFont typeface="Arial"/>
              <a:buChar char="–"/>
            </a:pPr>
            <a:r>
              <a:rPr b="0" lang="en-US" sz="2200" spc="-1" strike="noStrike">
                <a:solidFill>
                  <a:srgbClr val="58585b"/>
                </a:solidFill>
                <a:uFill>
                  <a:solidFill>
                    <a:srgbClr val="ffffff"/>
                  </a:solidFill>
                </a:uFill>
                <a:latin typeface="Calibri"/>
              </a:rPr>
              <a:t>Networks and systems are complex</a:t>
            </a:r>
            <a:endParaRPr b="0" lang="en-US" sz="2200" spc="-1" strike="noStrike">
              <a:solidFill>
                <a:srgbClr val="58585b"/>
              </a:solidFill>
              <a:uFill>
                <a:solidFill>
                  <a:srgbClr val="ffffff"/>
                </a:solidFill>
              </a:uFill>
              <a:latin typeface="Calibri"/>
            </a:endParaRPr>
          </a:p>
          <a:p>
            <a:pPr lvl="1" marL="458640" indent="-228240">
              <a:lnSpc>
                <a:spcPct val="100000"/>
              </a:lnSpc>
              <a:spcBef>
                <a:spcPts val="439"/>
              </a:spcBef>
              <a:buClr>
                <a:srgbClr val="58585b"/>
              </a:buClr>
              <a:buSzPct val="85000"/>
              <a:buFont typeface="Arial"/>
              <a:buChar char="–"/>
            </a:pPr>
            <a:r>
              <a:rPr b="0" lang="en-US" sz="2200" spc="-1" strike="noStrike">
                <a:solidFill>
                  <a:srgbClr val="58585b"/>
                </a:solidFill>
                <a:uFill>
                  <a:solidFill>
                    <a:srgbClr val="ffffff"/>
                  </a:solidFill>
                </a:uFill>
                <a:latin typeface="Calibri"/>
              </a:rPr>
              <a:t>Bugs, mistakes, …</a:t>
            </a:r>
            <a:endParaRPr b="0" lang="en-US" sz="2200" spc="-1" strike="noStrike">
              <a:solidFill>
                <a:srgbClr val="58585b"/>
              </a:solidFill>
              <a:uFill>
                <a:solidFill>
                  <a:srgbClr val="ffffff"/>
                </a:solidFill>
              </a:uFill>
              <a:latin typeface="Calibri"/>
            </a:endParaRPr>
          </a:p>
          <a:p>
            <a:pPr lvl="1" marL="458640" indent="-228240">
              <a:lnSpc>
                <a:spcPct val="100000"/>
              </a:lnSpc>
              <a:spcBef>
                <a:spcPts val="439"/>
              </a:spcBef>
              <a:buClr>
                <a:srgbClr val="58585b"/>
              </a:buClr>
              <a:buSzPct val="85000"/>
              <a:buFont typeface="Arial"/>
              <a:buChar char="–"/>
            </a:pPr>
            <a:r>
              <a:rPr b="0" lang="en-US" sz="2200" spc="-1" strike="noStrike">
                <a:solidFill>
                  <a:srgbClr val="58585b"/>
                </a:solidFill>
                <a:uFill>
                  <a:solidFill>
                    <a:srgbClr val="ffffff"/>
                  </a:solidFill>
                </a:uFill>
                <a:latin typeface="Calibri"/>
              </a:rPr>
              <a:t>Sometimes things just break – this is why we buy support contracts</a:t>
            </a:r>
            <a:endParaRPr b="0" lang="en-US" sz="22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Must be able to find and fix problems when they occur</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Must be able to find problems in other networks (your network may be fine, but someone else’s problem can impact your users)</a:t>
            </a:r>
            <a:endParaRPr b="0" lang="en-US" sz="2400" spc="-1" strike="noStrike">
              <a:solidFill>
                <a:srgbClr val="58585b"/>
              </a:solidFill>
              <a:uFill>
                <a:solidFill>
                  <a:srgbClr val="ffffff"/>
                </a:solidFill>
              </a:uFill>
              <a:latin typeface="Calibri"/>
            </a:endParaRPr>
          </a:p>
          <a:p>
            <a:pPr>
              <a:lnSpc>
                <a:spcPct val="100000"/>
              </a:lnSpc>
              <a:spcBef>
                <a:spcPts val="879"/>
              </a:spcBef>
            </a:pP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TCP was intentionally designed to hide all transmission errors from the user:</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39"/>
              </a:spcBef>
              <a:buClr>
                <a:srgbClr val="58585b"/>
              </a:buClr>
              <a:buSzPct val="85000"/>
              <a:buFont typeface="Arial"/>
              <a:buChar char="–"/>
            </a:pPr>
            <a:r>
              <a:rPr b="0" lang="en-US" sz="2200" spc="-1" strike="noStrike">
                <a:solidFill>
                  <a:srgbClr val="58585b"/>
                </a:solidFill>
                <a:uFill>
                  <a:solidFill>
                    <a:srgbClr val="ffffff"/>
                  </a:solidFill>
                </a:uFill>
                <a:latin typeface="Calibri"/>
              </a:rPr>
              <a:t>“</a:t>
            </a:r>
            <a:r>
              <a:rPr b="0" lang="en-US" sz="2200" spc="-1" strike="noStrike">
                <a:solidFill>
                  <a:srgbClr val="58585b"/>
                </a:solidFill>
                <a:uFill>
                  <a:solidFill>
                    <a:srgbClr val="ffffff"/>
                  </a:solidFill>
                </a:uFill>
                <a:latin typeface="Calibri"/>
              </a:rPr>
              <a:t>As long as the TCPs continue to function properly and the internet system does not become completely partitioned, no transmission errors will affect the users.” (From RFC793, 1981)</a:t>
            </a:r>
            <a:endParaRPr b="0" lang="en-US" sz="2200" spc="-1" strike="noStrike">
              <a:solidFill>
                <a:srgbClr val="58585b"/>
              </a:solidFill>
              <a:uFill>
                <a:solidFill>
                  <a:srgbClr val="ffffff"/>
                </a:solidFill>
              </a:uFill>
              <a:latin typeface="Calibri"/>
            </a:endParaRPr>
          </a:p>
          <a:p>
            <a:pPr>
              <a:lnSpc>
                <a:spcPct val="100000"/>
              </a:lnSpc>
              <a:spcBef>
                <a:spcPts val="879"/>
              </a:spcBef>
            </a:pPr>
            <a:endParaRPr b="0" lang="en-US" sz="2200" spc="-1" strike="noStrike">
              <a:solidFill>
                <a:srgbClr val="58585b"/>
              </a:solidFill>
              <a:uFill>
                <a:solidFill>
                  <a:srgbClr val="ffffff"/>
                </a:solidFill>
              </a:uFill>
              <a:latin typeface="Calibri"/>
            </a:endParaRPr>
          </a:p>
          <a:p>
            <a:pPr>
              <a:lnSpc>
                <a:spcPct val="100000"/>
              </a:lnSpc>
              <a:spcBef>
                <a:spcPts val="879"/>
              </a:spcBef>
            </a:pPr>
            <a:endParaRPr b="0" lang="en-US" sz="2200" spc="-1" strike="noStrike">
              <a:solidFill>
                <a:srgbClr val="58585b"/>
              </a:solidFill>
              <a:uFill>
                <a:solidFill>
                  <a:srgbClr val="ffffff"/>
                </a:solidFill>
              </a:uFill>
              <a:latin typeface="Calibri"/>
            </a:endParaRPr>
          </a:p>
        </p:txBody>
      </p:sp>
      <p:sp>
        <p:nvSpPr>
          <p:cNvPr id="323" name="TextShape 3"/>
          <p:cNvSpPr txBox="1"/>
          <p:nvPr/>
        </p:nvSpPr>
        <p:spPr>
          <a:xfrm>
            <a:off x="212760" y="4938120"/>
            <a:ext cx="3238200" cy="136440"/>
          </a:xfrm>
          <a:prstGeom prst="rect">
            <a:avLst/>
          </a:prstGeom>
          <a:noFill/>
          <a:ln>
            <a:noFill/>
          </a:ln>
        </p:spPr>
        <p:txBody>
          <a:bodyPr anchor="ctr"/>
          <a:p>
            <a:pPr>
              <a:lnSpc>
                <a:spcPct val="100000"/>
              </a:lnSpc>
            </a:pPr>
            <a:fld id="{9A295944-D295-48A6-9E41-21835C23D6BA}"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6DFDA8A6-4460-42A7-BB6A-1BDD70B10112}"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24"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pic>
        <p:nvPicPr>
          <p:cNvPr id="325" name="Picture 5" descr=""/>
          <p:cNvPicPr/>
          <p:nvPr/>
        </p:nvPicPr>
        <p:blipFill>
          <a:blip r:embed="rId3"/>
          <a:stretch/>
        </p:blipFill>
        <p:spPr>
          <a:xfrm>
            <a:off x="7639560" y="48960"/>
            <a:ext cx="1416960" cy="31320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457200" y="136440"/>
            <a:ext cx="857232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Soft Network Failures – Hidden Problems</a:t>
            </a:r>
            <a:endParaRPr b="0" lang="en-US" sz="3200" spc="-1" strike="noStrike">
              <a:solidFill>
                <a:srgbClr val="58585b"/>
              </a:solidFill>
              <a:uFill>
                <a:solidFill>
                  <a:srgbClr val="ffffff"/>
                </a:solidFill>
              </a:uFill>
              <a:latin typeface="Calibri"/>
            </a:endParaRPr>
          </a:p>
        </p:txBody>
      </p:sp>
      <p:sp>
        <p:nvSpPr>
          <p:cNvPr id="327"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Hard failures are well-understood</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Link down, system crash, software crash</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Traditional network/system monitoring tools designed to quickly find hard failures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Soft failures result in degraded capability</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Connectivity exists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Performance impacted</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Typically something in the path is functioning, but not well</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Soft failures are hard to detect with traditional methods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No obvious single event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Sometimes no indication at all of any errors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Independent testing is the only way to reliably find soft failures</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328" name="TextShape 3"/>
          <p:cNvSpPr txBox="1"/>
          <p:nvPr/>
        </p:nvSpPr>
        <p:spPr>
          <a:xfrm>
            <a:off x="212760" y="4938120"/>
            <a:ext cx="3238200" cy="136440"/>
          </a:xfrm>
          <a:prstGeom prst="rect">
            <a:avLst/>
          </a:prstGeom>
          <a:noFill/>
          <a:ln>
            <a:noFill/>
          </a:ln>
        </p:spPr>
        <p:txBody>
          <a:bodyPr anchor="ctr"/>
          <a:p>
            <a:pPr>
              <a:lnSpc>
                <a:spcPct val="100000"/>
              </a:lnSpc>
            </a:pPr>
            <a:fld id="{439D34F7-D8DD-4705-B579-AB5D8645B26A}"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6BD1E41D-6FAB-4C57-8120-240A06DC687C}"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29"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pic>
        <p:nvPicPr>
          <p:cNvPr id="330" name="Picture 5" descr=""/>
          <p:cNvPicPr/>
          <p:nvPr/>
        </p:nvPicPr>
        <p:blipFill>
          <a:blip r:embed="rId3"/>
          <a:stretch/>
        </p:blipFill>
        <p:spPr>
          <a:xfrm>
            <a:off x="7639560" y="48960"/>
            <a:ext cx="1416960" cy="313200"/>
          </a:xfrm>
          <a:prstGeom prst="rect">
            <a:avLst/>
          </a:prstGeom>
          <a:ln>
            <a:noFill/>
          </a:ln>
        </p:spPr>
      </p:pic>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Picture 4" descr=""/>
          <p:cNvPicPr/>
          <p:nvPr/>
        </p:nvPicPr>
        <p:blipFill>
          <a:blip r:embed="rId1"/>
          <a:stretch/>
        </p:blipFill>
        <p:spPr>
          <a:xfrm>
            <a:off x="349200" y="636840"/>
            <a:ext cx="5517720" cy="1770480"/>
          </a:xfrm>
          <a:prstGeom prst="rect">
            <a:avLst/>
          </a:prstGeom>
          <a:ln>
            <a:noFill/>
          </a:ln>
        </p:spPr>
      </p:pic>
      <p:sp>
        <p:nvSpPr>
          <p:cNvPr id="332" name="CustomShape 1"/>
          <p:cNvSpPr/>
          <p:nvPr/>
        </p:nvSpPr>
        <p:spPr>
          <a:xfrm>
            <a:off x="5867280" y="1332360"/>
            <a:ext cx="2437920" cy="7002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58585b"/>
                </a:solidFill>
                <a:uFill>
                  <a:solidFill>
                    <a:srgbClr val="ffffff"/>
                  </a:solidFill>
                </a:uFill>
                <a:latin typeface="Arial"/>
                <a:ea typeface="ＭＳ Ｐゴシック"/>
              </a:rPr>
              <a:t>Rebooted router with full route table</a:t>
            </a:r>
            <a:endParaRPr b="0" lang="en-US" sz="2000" spc="-1" strike="noStrike">
              <a:solidFill>
                <a:srgbClr val="000000"/>
              </a:solidFill>
              <a:uFill>
                <a:solidFill>
                  <a:srgbClr val="ffffff"/>
                </a:solidFill>
              </a:uFill>
              <a:latin typeface="Arial"/>
            </a:endParaRPr>
          </a:p>
        </p:txBody>
      </p:sp>
      <p:sp>
        <p:nvSpPr>
          <p:cNvPr id="333" name="CustomShape 2"/>
          <p:cNvSpPr/>
          <p:nvPr/>
        </p:nvSpPr>
        <p:spPr>
          <a:xfrm>
            <a:off x="204120" y="3128040"/>
            <a:ext cx="1891800" cy="1005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58585b"/>
                </a:solidFill>
                <a:uFill>
                  <a:solidFill>
                    <a:srgbClr val="ffffff"/>
                  </a:solidFill>
                </a:uFill>
                <a:latin typeface="Arial"/>
                <a:ea typeface="ＭＳ Ｐゴシック"/>
              </a:rPr>
              <a:t>Gradual failure of optical line card</a:t>
            </a:r>
            <a:endParaRPr b="0" lang="en-US" sz="2000" spc="-1" strike="noStrike">
              <a:solidFill>
                <a:srgbClr val="000000"/>
              </a:solidFill>
              <a:uFill>
                <a:solidFill>
                  <a:srgbClr val="ffffff"/>
                </a:solidFill>
              </a:uFill>
              <a:latin typeface="Arial"/>
            </a:endParaRPr>
          </a:p>
        </p:txBody>
      </p:sp>
      <p:sp>
        <p:nvSpPr>
          <p:cNvPr id="334" name="TextShape 3"/>
          <p:cNvSpPr txBox="1"/>
          <p:nvPr/>
        </p:nvSpPr>
        <p:spPr>
          <a:xfrm>
            <a:off x="457200" y="-3600"/>
            <a:ext cx="70988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Sample Soft Failures</a:t>
            </a:r>
            <a:endParaRPr b="0" lang="en-US" sz="3200" spc="-1" strike="noStrike">
              <a:solidFill>
                <a:srgbClr val="58585b"/>
              </a:solidFill>
              <a:uFill>
                <a:solidFill>
                  <a:srgbClr val="ffffff"/>
                </a:solidFill>
              </a:uFill>
              <a:latin typeface="Calibri"/>
            </a:endParaRPr>
          </a:p>
        </p:txBody>
      </p:sp>
      <p:pic>
        <p:nvPicPr>
          <p:cNvPr id="335" name="Picture 10" descr=""/>
          <p:cNvPicPr/>
          <p:nvPr/>
        </p:nvPicPr>
        <p:blipFill>
          <a:blip r:embed="rId2"/>
          <a:stretch/>
        </p:blipFill>
        <p:spPr>
          <a:xfrm>
            <a:off x="2006640" y="2270520"/>
            <a:ext cx="7137000" cy="2418840"/>
          </a:xfrm>
          <a:prstGeom prst="rect">
            <a:avLst/>
          </a:prstGeom>
          <a:ln>
            <a:noFill/>
          </a:ln>
        </p:spPr>
      </p:pic>
      <p:pic>
        <p:nvPicPr>
          <p:cNvPr id="336" name="Picture 2" descr=""/>
          <p:cNvPicPr/>
          <p:nvPr/>
        </p:nvPicPr>
        <p:blipFill>
          <a:blip r:embed="rId3"/>
          <a:stretch/>
        </p:blipFill>
        <p:spPr>
          <a:xfrm>
            <a:off x="2973960" y="2576520"/>
            <a:ext cx="5942160" cy="1265040"/>
          </a:xfrm>
          <a:prstGeom prst="rect">
            <a:avLst/>
          </a:prstGeom>
          <a:ln>
            <a:noFill/>
          </a:ln>
        </p:spPr>
      </p:pic>
      <p:sp>
        <p:nvSpPr>
          <p:cNvPr id="337" name="CustomShape 4"/>
          <p:cNvSpPr/>
          <p:nvPr/>
        </p:nvSpPr>
        <p:spPr>
          <a:xfrm rot="16200000">
            <a:off x="2488320" y="2939400"/>
            <a:ext cx="520560" cy="303120"/>
          </a:xfrm>
          <a:prstGeom prst="rect">
            <a:avLst/>
          </a:prstGeom>
          <a:solidFill>
            <a:schemeClr val="bg1"/>
          </a:solidFill>
          <a:ln>
            <a:noFill/>
          </a:ln>
        </p:spPr>
        <p:style>
          <a:lnRef idx="0"/>
          <a:fillRef idx="0"/>
          <a:effectRef idx="0"/>
          <a:fontRef idx="minor"/>
        </p:style>
        <p:txBody>
          <a:bodyPr wrap="none" lIns="90000" rIns="90000" tIns="45000" bIns="45000"/>
          <a:p>
            <a:pPr algn="ctr">
              <a:lnSpc>
                <a:spcPct val="100000"/>
              </a:lnSpc>
            </a:pPr>
            <a:r>
              <a:rPr b="0" lang="en-US" sz="1400" spc="-1" strike="noStrike">
                <a:solidFill>
                  <a:srgbClr val="000000"/>
                </a:solidFill>
                <a:uFill>
                  <a:solidFill>
                    <a:srgbClr val="ffffff"/>
                  </a:solidFill>
                </a:uFill>
                <a:latin typeface="Calibri"/>
              </a:rPr>
              <a:t>Gb/s</a:t>
            </a:r>
            <a:endParaRPr b="0" lang="en-US" sz="1400" spc="-1" strike="noStrike">
              <a:solidFill>
                <a:srgbClr val="000000"/>
              </a:solidFill>
              <a:uFill>
                <a:solidFill>
                  <a:srgbClr val="ffffff"/>
                </a:solidFill>
              </a:uFill>
              <a:latin typeface="Arial"/>
            </a:endParaRPr>
          </a:p>
        </p:txBody>
      </p:sp>
      <p:sp>
        <p:nvSpPr>
          <p:cNvPr id="338" name="CustomShape 5"/>
          <p:cNvSpPr/>
          <p:nvPr/>
        </p:nvSpPr>
        <p:spPr>
          <a:xfrm>
            <a:off x="7347960" y="2292480"/>
            <a:ext cx="1351080" cy="344880"/>
          </a:xfrm>
          <a:prstGeom prst="wedgeRoundRectCallout">
            <a:avLst>
              <a:gd name="adj1" fmla="val -91344"/>
              <a:gd name="adj2" fmla="val 81473"/>
              <a:gd name="adj3" fmla="val 16667"/>
            </a:avLst>
          </a:prstGeom>
          <a:solidFill>
            <a:srgbClr val="ffff66"/>
          </a:solidFill>
          <a:ln w="19080">
            <a:solidFill>
              <a:schemeClr val="tx1"/>
            </a:solidFill>
            <a:round/>
          </a:ln>
        </p:spPr>
        <p:style>
          <a:lnRef idx="0"/>
          <a:fillRef idx="0"/>
          <a:effectRef idx="0"/>
          <a:fontRef idx="minor"/>
        </p:style>
        <p:txBody>
          <a:bodyPr lIns="0" rIns="0" tIns="0" bIns="0" anchor="ctr"/>
          <a:p>
            <a:pPr algn="ctr">
              <a:lnSpc>
                <a:spcPct val="100000"/>
              </a:lnSpc>
            </a:pPr>
            <a:r>
              <a:rPr b="0" lang="en-US" sz="1400" spc="-1" strike="noStrike">
                <a:solidFill>
                  <a:srgbClr val="000000"/>
                </a:solidFill>
                <a:uFill>
                  <a:solidFill>
                    <a:srgbClr val="ffffff"/>
                  </a:solidFill>
                </a:uFill>
                <a:latin typeface="Calibri"/>
              </a:rPr>
              <a:t>normal performance</a:t>
            </a:r>
            <a:endParaRPr b="0" lang="en-US" sz="1400" spc="-1" strike="noStrike">
              <a:solidFill>
                <a:srgbClr val="000000"/>
              </a:solidFill>
              <a:uFill>
                <a:solidFill>
                  <a:srgbClr val="ffffff"/>
                </a:solidFill>
              </a:uFill>
              <a:latin typeface="Arial"/>
            </a:endParaRPr>
          </a:p>
        </p:txBody>
      </p:sp>
      <p:sp>
        <p:nvSpPr>
          <p:cNvPr id="339" name="CustomShape 6"/>
          <p:cNvSpPr/>
          <p:nvPr/>
        </p:nvSpPr>
        <p:spPr>
          <a:xfrm>
            <a:off x="6051240" y="2981520"/>
            <a:ext cx="1207440" cy="344880"/>
          </a:xfrm>
          <a:prstGeom prst="wedgeRoundRectCallout">
            <a:avLst>
              <a:gd name="adj1" fmla="val -103485"/>
              <a:gd name="adj2" fmla="val 73978"/>
              <a:gd name="adj3" fmla="val 16667"/>
            </a:avLst>
          </a:prstGeom>
          <a:solidFill>
            <a:srgbClr val="ffff66"/>
          </a:solidFill>
          <a:ln w="19080">
            <a:solidFill>
              <a:schemeClr val="tx1"/>
            </a:solidFill>
            <a:round/>
          </a:ln>
        </p:spPr>
        <p:style>
          <a:lnRef idx="0"/>
          <a:fillRef idx="0"/>
          <a:effectRef idx="0"/>
          <a:fontRef idx="minor"/>
        </p:style>
        <p:txBody>
          <a:bodyPr lIns="0" rIns="0" tIns="0" bIns="0" anchor="ctr"/>
          <a:p>
            <a:pPr algn="ctr">
              <a:lnSpc>
                <a:spcPct val="100000"/>
              </a:lnSpc>
            </a:pPr>
            <a:r>
              <a:rPr b="0" lang="en-US" sz="1400" spc="-1" strike="noStrike">
                <a:solidFill>
                  <a:srgbClr val="000000"/>
                </a:solidFill>
                <a:uFill>
                  <a:solidFill>
                    <a:srgbClr val="ffffff"/>
                  </a:solidFill>
                </a:uFill>
                <a:latin typeface="Calibri"/>
              </a:rPr>
              <a:t>degrading performance</a:t>
            </a:r>
            <a:endParaRPr b="0" lang="en-US" sz="1400" spc="-1" strike="noStrike">
              <a:solidFill>
                <a:srgbClr val="000000"/>
              </a:solidFill>
              <a:uFill>
                <a:solidFill>
                  <a:srgbClr val="ffffff"/>
                </a:solidFill>
              </a:uFill>
              <a:latin typeface="Arial"/>
            </a:endParaRPr>
          </a:p>
        </p:txBody>
      </p:sp>
      <p:sp>
        <p:nvSpPr>
          <p:cNvPr id="340" name="CustomShape 7"/>
          <p:cNvSpPr/>
          <p:nvPr/>
        </p:nvSpPr>
        <p:spPr>
          <a:xfrm>
            <a:off x="7578360" y="3336480"/>
            <a:ext cx="919800" cy="172440"/>
          </a:xfrm>
          <a:prstGeom prst="wedgeRoundRectCallout">
            <a:avLst>
              <a:gd name="adj1" fmla="val 60555"/>
              <a:gd name="adj2" fmla="val 81473"/>
              <a:gd name="adj3" fmla="val 16667"/>
            </a:avLst>
          </a:prstGeom>
          <a:solidFill>
            <a:srgbClr val="ffff66"/>
          </a:solidFill>
          <a:ln w="19080">
            <a:solidFill>
              <a:schemeClr val="tx1"/>
            </a:solidFill>
            <a:round/>
          </a:ln>
        </p:spPr>
        <p:style>
          <a:lnRef idx="0"/>
          <a:fillRef idx="0"/>
          <a:effectRef idx="0"/>
          <a:fontRef idx="minor"/>
        </p:style>
        <p:txBody>
          <a:bodyPr lIns="0" rIns="0" tIns="0" bIns="0" anchor="ctr"/>
          <a:p>
            <a:pPr algn="ctr">
              <a:lnSpc>
                <a:spcPct val="100000"/>
              </a:lnSpc>
            </a:pPr>
            <a:r>
              <a:rPr b="0" lang="en-US" sz="1400" spc="-1" strike="noStrike">
                <a:solidFill>
                  <a:srgbClr val="000000"/>
                </a:solidFill>
                <a:uFill>
                  <a:solidFill>
                    <a:srgbClr val="ffffff"/>
                  </a:solidFill>
                </a:uFill>
                <a:latin typeface="Calibri"/>
              </a:rPr>
              <a:t>repair</a:t>
            </a:r>
            <a:endParaRPr b="0" lang="en-US" sz="1400" spc="-1" strike="noStrike">
              <a:solidFill>
                <a:srgbClr val="000000"/>
              </a:solidFill>
              <a:uFill>
                <a:solidFill>
                  <a:srgbClr val="ffffff"/>
                </a:solidFill>
              </a:uFill>
              <a:latin typeface="Arial"/>
            </a:endParaRPr>
          </a:p>
        </p:txBody>
      </p:sp>
      <p:sp>
        <p:nvSpPr>
          <p:cNvPr id="341" name="CustomShape 8"/>
          <p:cNvSpPr/>
          <p:nvPr/>
        </p:nvSpPr>
        <p:spPr>
          <a:xfrm>
            <a:off x="2954520" y="4082400"/>
            <a:ext cx="5934600" cy="360"/>
          </a:xfrm>
          <a:custGeom>
            <a:avLst/>
            <a:gdLst/>
            <a:ahLst/>
            <a:rect l="l" t="t" r="r" b="b"/>
            <a:pathLst>
              <a:path w="21600" h="21600">
                <a:moveTo>
                  <a:pt x="0" y="0"/>
                </a:moveTo>
                <a:lnTo>
                  <a:pt x="21600" y="21600"/>
                </a:lnTo>
              </a:path>
            </a:pathLst>
          </a:custGeom>
          <a:noFill/>
          <a:ln w="19080">
            <a:solidFill>
              <a:schemeClr val="tx1"/>
            </a:solidFill>
            <a:round/>
            <a:headEnd len="lg" type="arrow" w="lg"/>
            <a:tailEnd len="lg" type="arrow" w="lg"/>
          </a:ln>
        </p:spPr>
        <p:style>
          <a:lnRef idx="0"/>
          <a:fillRef idx="0"/>
          <a:effectRef idx="0"/>
          <a:fontRef idx="minor"/>
        </p:style>
      </p:sp>
      <p:sp>
        <p:nvSpPr>
          <p:cNvPr id="342" name="CustomShape 9"/>
          <p:cNvSpPr/>
          <p:nvPr/>
        </p:nvSpPr>
        <p:spPr>
          <a:xfrm>
            <a:off x="5234040" y="3952800"/>
            <a:ext cx="1249200" cy="335520"/>
          </a:xfrm>
          <a:prstGeom prst="rect">
            <a:avLst/>
          </a:prstGeom>
          <a:solidFill>
            <a:schemeClr val="bg1"/>
          </a:solidFill>
          <a:ln>
            <a:noFill/>
          </a:ln>
        </p:spPr>
        <p:style>
          <a:lnRef idx="0"/>
          <a:fillRef idx="0"/>
          <a:effectRef idx="0"/>
          <a:fontRef idx="minor"/>
        </p:style>
        <p:txBody>
          <a:bodyPr wrap="none" lIns="0" rIns="0" tIns="0" bIns="0"/>
          <a:p>
            <a:pPr algn="ctr">
              <a:lnSpc>
                <a:spcPct val="100000"/>
              </a:lnSpc>
            </a:pPr>
            <a:r>
              <a:rPr b="0" lang="en-US" sz="2200" spc="-1" strike="noStrike">
                <a:solidFill>
                  <a:srgbClr val="000000"/>
                </a:solidFill>
                <a:uFill>
                  <a:solidFill>
                    <a:srgbClr val="ffffff"/>
                  </a:solidFill>
                </a:uFill>
                <a:latin typeface="Calibri"/>
              </a:rPr>
              <a:t>one month</a:t>
            </a:r>
            <a:endParaRPr b="0" lang="en-US" sz="2200" spc="-1" strike="noStrike">
              <a:solidFill>
                <a:srgbClr val="000000"/>
              </a:solidFill>
              <a:uFill>
                <a:solidFill>
                  <a:srgbClr val="ffffff"/>
                </a:solidFill>
              </a:uFill>
              <a:latin typeface="Arial"/>
            </a:endParaRPr>
          </a:p>
        </p:txBody>
      </p:sp>
      <p:sp>
        <p:nvSpPr>
          <p:cNvPr id="343" name="TextShape 10"/>
          <p:cNvSpPr txBox="1"/>
          <p:nvPr/>
        </p:nvSpPr>
        <p:spPr>
          <a:xfrm>
            <a:off x="212760" y="4938120"/>
            <a:ext cx="3238200" cy="136440"/>
          </a:xfrm>
          <a:prstGeom prst="rect">
            <a:avLst/>
          </a:prstGeom>
          <a:noFill/>
          <a:ln>
            <a:noFill/>
          </a:ln>
        </p:spPr>
        <p:txBody>
          <a:bodyPr anchor="ctr"/>
          <a:p>
            <a:pPr>
              <a:lnSpc>
                <a:spcPct val="100000"/>
              </a:lnSpc>
            </a:pPr>
            <a:fld id="{F6E9849A-81B1-4F33-9343-7DCED98E0D96}"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4"/>
              </a:rPr>
              <a:t>engage@es.net</a:t>
            </a:r>
            <a:r>
              <a:rPr b="0" lang="en-US" sz="800" spc="-1" strike="noStrike">
                <a:solidFill>
                  <a:srgbClr val="000000"/>
                </a:solidFill>
                <a:uFill>
                  <a:solidFill>
                    <a:srgbClr val="ffffff"/>
                  </a:solidFill>
                </a:uFill>
                <a:latin typeface="Arial"/>
              </a:rPr>
              <a:t>) - </a:t>
            </a:r>
            <a:fld id="{4E7CDEF5-B3DD-45F0-947C-F866C60E8D6F}"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44" name="CustomShape 11"/>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5"/>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pic>
        <p:nvPicPr>
          <p:cNvPr id="345" name="Picture 20" descr=""/>
          <p:cNvPicPr/>
          <p:nvPr/>
        </p:nvPicPr>
        <p:blipFill>
          <a:blip r:embed="rId6"/>
          <a:stretch/>
        </p:blipFill>
        <p:spPr>
          <a:xfrm>
            <a:off x="7639560" y="48960"/>
            <a:ext cx="1416960" cy="31320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Testing Infrastructure – perfSONAR </a:t>
            </a:r>
            <a:endParaRPr b="0" lang="en-US" sz="3200" spc="-1" strike="noStrike">
              <a:solidFill>
                <a:srgbClr val="58585b"/>
              </a:solidFill>
              <a:uFill>
                <a:solidFill>
                  <a:srgbClr val="ffffff"/>
                </a:solidFill>
              </a:uFill>
              <a:latin typeface="Calibri"/>
            </a:endParaRPr>
          </a:p>
        </p:txBody>
      </p:sp>
      <p:sp>
        <p:nvSpPr>
          <p:cNvPr id="347"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perfSONAR is: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 widely-deployed test and measurement infrastructure</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ESnet, Internet2, US regional networks, international networks</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Laboratories, supercomputer centers, universities</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 suite of test and measurement tools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 collaboration that builds and maintains the toolkit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By installing perfSONAR, a site can leverage over 1100 test servers deployed around the world</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perfSONAR is ideal for finding soft failures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Alert to existence of problems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Fault isolation</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Verification of correct operation</a:t>
            </a:r>
            <a:endParaRPr b="0" lang="en-US" sz="2000" spc="-1" strike="noStrike">
              <a:solidFill>
                <a:srgbClr val="58585b"/>
              </a:solidFill>
              <a:uFill>
                <a:solidFill>
                  <a:srgbClr val="ffffff"/>
                </a:solidFill>
              </a:uFill>
              <a:latin typeface="Calibri"/>
            </a:endParaRPr>
          </a:p>
        </p:txBody>
      </p:sp>
      <p:sp>
        <p:nvSpPr>
          <p:cNvPr id="348" name="TextShape 3"/>
          <p:cNvSpPr txBox="1"/>
          <p:nvPr/>
        </p:nvSpPr>
        <p:spPr>
          <a:xfrm>
            <a:off x="212760" y="4938120"/>
            <a:ext cx="3238200" cy="136440"/>
          </a:xfrm>
          <a:prstGeom prst="rect">
            <a:avLst/>
          </a:prstGeom>
          <a:noFill/>
          <a:ln>
            <a:noFill/>
          </a:ln>
        </p:spPr>
        <p:txBody>
          <a:bodyPr anchor="ctr"/>
          <a:p>
            <a:pPr>
              <a:lnSpc>
                <a:spcPct val="100000"/>
              </a:lnSpc>
            </a:pPr>
            <a:fld id="{ED1F8B2E-CABF-4912-993E-A7DBB2434B56}"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F7352790-965E-4757-936B-D34B569305C1}"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49"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pic>
        <p:nvPicPr>
          <p:cNvPr id="350" name="Picture 5" descr=""/>
          <p:cNvPicPr/>
          <p:nvPr/>
        </p:nvPicPr>
        <p:blipFill>
          <a:blip r:embed="rId3"/>
          <a:stretch/>
        </p:blipFill>
        <p:spPr>
          <a:xfrm>
            <a:off x="7639560" y="48960"/>
            <a:ext cx="1416960" cy="313200"/>
          </a:xfrm>
          <a:prstGeom prst="rect">
            <a:avLst/>
          </a:prstGeom>
          <a:ln>
            <a:noFill/>
          </a:ln>
        </p:spPr>
      </p:pic>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457200" y="205920"/>
            <a:ext cx="8229240" cy="856800"/>
          </a:xfrm>
          <a:prstGeom prst="rect">
            <a:avLst/>
          </a:prstGeom>
          <a:noFill/>
          <a:ln>
            <a:noFill/>
          </a:ln>
        </p:spPr>
        <p:txBody>
          <a:bodyPr anchor="ctr">
            <a:normAutofit/>
          </a:bodyPr>
          <a:p>
            <a:pPr>
              <a:lnSpc>
                <a:spcPct val="100000"/>
              </a:lnSpc>
            </a:pPr>
            <a:r>
              <a:rPr b="1" lang="en-US" sz="3200" spc="-1" strike="noStrike">
                <a:solidFill>
                  <a:srgbClr val="58585b"/>
                </a:solidFill>
                <a:uFill>
                  <a:solidFill>
                    <a:srgbClr val="ffffff"/>
                  </a:solidFill>
                </a:uFill>
                <a:latin typeface="Calibri"/>
              </a:rPr>
              <a:t>perfSONAR Deployment Footprint</a:t>
            </a:r>
            <a:endParaRPr b="0" lang="en-US" sz="3200" spc="-1" strike="noStrike">
              <a:solidFill>
                <a:srgbClr val="58585b"/>
              </a:solidFill>
              <a:uFill>
                <a:solidFill>
                  <a:srgbClr val="ffffff"/>
                </a:solidFill>
              </a:uFill>
              <a:latin typeface="Calibri"/>
            </a:endParaRPr>
          </a:p>
        </p:txBody>
      </p:sp>
      <p:pic>
        <p:nvPicPr>
          <p:cNvPr id="352" name="Picture 7" descr=""/>
          <p:cNvPicPr/>
          <p:nvPr/>
        </p:nvPicPr>
        <p:blipFill>
          <a:blip r:embed="rId1"/>
          <a:stretch/>
        </p:blipFill>
        <p:spPr>
          <a:xfrm>
            <a:off x="1360080" y="914400"/>
            <a:ext cx="6277320" cy="3557160"/>
          </a:xfrm>
          <a:prstGeom prst="rect">
            <a:avLst/>
          </a:prstGeom>
          <a:ln>
            <a:noFill/>
          </a:ln>
        </p:spPr>
      </p:pic>
      <p:sp>
        <p:nvSpPr>
          <p:cNvPr id="353" name="TextShape 2"/>
          <p:cNvSpPr txBox="1"/>
          <p:nvPr/>
        </p:nvSpPr>
        <p:spPr>
          <a:xfrm>
            <a:off x="212760" y="4938120"/>
            <a:ext cx="3238200" cy="136440"/>
          </a:xfrm>
          <a:prstGeom prst="rect">
            <a:avLst/>
          </a:prstGeom>
          <a:noFill/>
          <a:ln>
            <a:noFill/>
          </a:ln>
        </p:spPr>
        <p:txBody>
          <a:bodyPr anchor="ctr"/>
          <a:p>
            <a:pPr>
              <a:lnSpc>
                <a:spcPct val="100000"/>
              </a:lnSpc>
            </a:pPr>
            <a:fld id="{CDEE79EF-0A69-4985-83D3-40E65E56765B}"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FAFA4230-5953-45EA-802F-9D97D7DA8575}"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54"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pic>
        <p:nvPicPr>
          <p:cNvPr id="355" name="Picture 5" descr=""/>
          <p:cNvPicPr/>
          <p:nvPr/>
        </p:nvPicPr>
        <p:blipFill>
          <a:blip r:embed="rId4"/>
          <a:stretch/>
        </p:blipFill>
        <p:spPr>
          <a:xfrm>
            <a:off x="7639560" y="48960"/>
            <a:ext cx="1416960" cy="31320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457200" y="82800"/>
            <a:ext cx="7098840" cy="62424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Lookup Service Directory Search: </a:t>
            </a:r>
            <a:br/>
            <a:r>
              <a:rPr b="1" lang="en-US" sz="3200" spc="-1" strike="noStrike" u="sng">
                <a:solidFill>
                  <a:srgbClr val="266782"/>
                </a:solidFill>
                <a:uFill>
                  <a:solidFill>
                    <a:srgbClr val="ffffff"/>
                  </a:solidFill>
                </a:uFill>
                <a:latin typeface="Calibri"/>
                <a:hlinkClick r:id="rId1"/>
              </a:rPr>
              <a:t>http</a:t>
            </a:r>
            <a:r>
              <a:rPr b="1" lang="en-US" sz="3200" spc="-1" strike="noStrike" u="sng">
                <a:solidFill>
                  <a:srgbClr val="266782"/>
                </a:solidFill>
                <a:uFill>
                  <a:solidFill>
                    <a:srgbClr val="ffffff"/>
                  </a:solidFill>
                </a:uFill>
                <a:latin typeface="Calibri"/>
                <a:hlinkClick r:id="rId2"/>
              </a:rPr>
              <a:t>://stats.es.net/ServicesDirectory</a:t>
            </a:r>
            <a:r>
              <a:rPr b="1" lang="en-US" sz="3200" spc="-1" strike="noStrike" u="sng">
                <a:solidFill>
                  <a:srgbClr val="266782"/>
                </a:solidFill>
                <a:uFill>
                  <a:solidFill>
                    <a:srgbClr val="ffffff"/>
                  </a:solidFill>
                </a:uFill>
                <a:latin typeface="Calibri"/>
                <a:hlinkClick r:id="rId3"/>
              </a:rPr>
              <a:t>/</a:t>
            </a:r>
            <a:r>
              <a:rPr b="1" lang="en-US" sz="3200" spc="-1" strike="noStrike">
                <a:solidFill>
                  <a:srgbClr val="58585b"/>
                </a:solidFill>
                <a:uFill>
                  <a:solidFill>
                    <a:srgbClr val="ffffff"/>
                  </a:solidFill>
                </a:uFill>
                <a:latin typeface="Calibri"/>
              </a:rPr>
              <a:t> </a:t>
            </a:r>
            <a:endParaRPr b="0" lang="en-US" sz="3200" spc="-1" strike="noStrike">
              <a:solidFill>
                <a:srgbClr val="58585b"/>
              </a:solidFill>
              <a:uFill>
                <a:solidFill>
                  <a:srgbClr val="ffffff"/>
                </a:solidFill>
              </a:uFill>
              <a:latin typeface="Calibri"/>
            </a:endParaRPr>
          </a:p>
        </p:txBody>
      </p:sp>
      <p:pic>
        <p:nvPicPr>
          <p:cNvPr id="357" name="Content Placeholder 6" descr=""/>
          <p:cNvPicPr/>
          <p:nvPr/>
        </p:nvPicPr>
        <p:blipFill>
          <a:blip r:embed="rId4"/>
          <a:srcRect l="-12213" t="-2964" r="0" b="0"/>
          <a:stretch/>
        </p:blipFill>
        <p:spPr>
          <a:xfrm>
            <a:off x="336960" y="1019880"/>
            <a:ext cx="7219440" cy="3796200"/>
          </a:xfrm>
          <a:prstGeom prst="rect">
            <a:avLst/>
          </a:prstGeom>
          <a:ln>
            <a:noFill/>
          </a:ln>
        </p:spPr>
      </p:pic>
      <p:sp>
        <p:nvSpPr>
          <p:cNvPr id="358" name="TextShape 2"/>
          <p:cNvSpPr txBox="1"/>
          <p:nvPr/>
        </p:nvSpPr>
        <p:spPr>
          <a:xfrm>
            <a:off x="212760" y="4938120"/>
            <a:ext cx="3238200" cy="136440"/>
          </a:xfrm>
          <a:prstGeom prst="rect">
            <a:avLst/>
          </a:prstGeom>
          <a:noFill/>
          <a:ln>
            <a:noFill/>
          </a:ln>
        </p:spPr>
        <p:txBody>
          <a:bodyPr anchor="ctr"/>
          <a:p>
            <a:pPr>
              <a:lnSpc>
                <a:spcPct val="100000"/>
              </a:lnSpc>
            </a:pPr>
            <a:fld id="{1732A95E-E9F8-463C-9F62-75D75921A82E}"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5"/>
              </a:rPr>
              <a:t>engage@es.net</a:t>
            </a:r>
            <a:r>
              <a:rPr b="0" lang="en-US" sz="800" spc="-1" strike="noStrike">
                <a:solidFill>
                  <a:srgbClr val="000000"/>
                </a:solidFill>
                <a:uFill>
                  <a:solidFill>
                    <a:srgbClr val="ffffff"/>
                  </a:solidFill>
                </a:uFill>
                <a:latin typeface="Arial"/>
              </a:rPr>
              <a:t>) - </a:t>
            </a:r>
            <a:fld id="{3C177F3A-FC7E-4DB6-B067-477CC27E88FC}"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59"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6"/>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pic>
        <p:nvPicPr>
          <p:cNvPr id="360" name="Picture 5" descr=""/>
          <p:cNvPicPr/>
          <p:nvPr/>
        </p:nvPicPr>
        <p:blipFill>
          <a:blip r:embed="rId7"/>
          <a:stretch/>
        </p:blipFill>
        <p:spPr>
          <a:xfrm>
            <a:off x="7639560" y="48960"/>
            <a:ext cx="1416960" cy="313200"/>
          </a:xfrm>
          <a:prstGeom prst="rect">
            <a:avLst/>
          </a:prstGeom>
          <a:ln>
            <a:noFill/>
          </a:ln>
        </p:spPr>
      </p:pic>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318960" y="147960"/>
            <a:ext cx="7351560" cy="7470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perfSONAR Dashboard: </a:t>
            </a:r>
            <a:r>
              <a:rPr b="1" lang="en-US" sz="3200" spc="-1" strike="noStrike" u="sng">
                <a:solidFill>
                  <a:srgbClr val="266782"/>
                </a:solidFill>
                <a:uFill>
                  <a:solidFill>
                    <a:srgbClr val="ffffff"/>
                  </a:solidFill>
                </a:uFill>
                <a:latin typeface="Calibri"/>
                <a:hlinkClick r:id="rId1"/>
              </a:rPr>
              <a:t>http://ps-dashboard.es.net</a:t>
            </a:r>
            <a:r>
              <a:rPr b="1" lang="en-US" sz="3200" spc="-1" strike="noStrike">
                <a:solidFill>
                  <a:srgbClr val="58585b"/>
                </a:solidFill>
                <a:uFill>
                  <a:solidFill>
                    <a:srgbClr val="ffffff"/>
                  </a:solidFill>
                </a:uFill>
                <a:latin typeface="Calibri"/>
              </a:rPr>
              <a:t> </a:t>
            </a:r>
            <a:endParaRPr b="0" lang="en-US" sz="3200" spc="-1" strike="noStrike">
              <a:solidFill>
                <a:srgbClr val="58585b"/>
              </a:solidFill>
              <a:uFill>
                <a:solidFill>
                  <a:srgbClr val="ffffff"/>
                </a:solidFill>
              </a:uFill>
              <a:latin typeface="Calibri"/>
            </a:endParaRPr>
          </a:p>
        </p:txBody>
      </p:sp>
      <p:pic>
        <p:nvPicPr>
          <p:cNvPr id="362" name="Picture 6" descr=""/>
          <p:cNvPicPr/>
          <p:nvPr/>
        </p:nvPicPr>
        <p:blipFill>
          <a:blip r:embed="rId2"/>
          <a:stretch/>
        </p:blipFill>
        <p:spPr>
          <a:xfrm>
            <a:off x="2222640" y="1104840"/>
            <a:ext cx="4629960" cy="3681000"/>
          </a:xfrm>
          <a:prstGeom prst="rect">
            <a:avLst/>
          </a:prstGeom>
          <a:ln>
            <a:noFill/>
          </a:ln>
        </p:spPr>
      </p:pic>
      <p:sp>
        <p:nvSpPr>
          <p:cNvPr id="363" name="TextShape 2"/>
          <p:cNvSpPr txBox="1"/>
          <p:nvPr/>
        </p:nvSpPr>
        <p:spPr>
          <a:xfrm>
            <a:off x="212760" y="4938120"/>
            <a:ext cx="3238200" cy="136440"/>
          </a:xfrm>
          <a:prstGeom prst="rect">
            <a:avLst/>
          </a:prstGeom>
          <a:noFill/>
          <a:ln>
            <a:noFill/>
          </a:ln>
        </p:spPr>
        <p:txBody>
          <a:bodyPr anchor="ctr"/>
          <a:p>
            <a:pPr>
              <a:lnSpc>
                <a:spcPct val="100000"/>
              </a:lnSpc>
            </a:pPr>
            <a:fld id="{E7B56128-086B-4732-8FD7-6A2D1029B09D}"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3"/>
              </a:rPr>
              <a:t>engage@es.net</a:t>
            </a:r>
            <a:r>
              <a:rPr b="0" lang="en-US" sz="800" spc="-1" strike="noStrike">
                <a:solidFill>
                  <a:srgbClr val="000000"/>
                </a:solidFill>
                <a:uFill>
                  <a:solidFill>
                    <a:srgbClr val="ffffff"/>
                  </a:solidFill>
                </a:uFill>
                <a:latin typeface="Arial"/>
              </a:rPr>
              <a:t>) - </a:t>
            </a:r>
            <a:fld id="{CEB81496-0A59-421E-B478-0C535E5CD490}"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64"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4"/>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pic>
        <p:nvPicPr>
          <p:cNvPr id="365" name="Picture 5" descr=""/>
          <p:cNvPicPr/>
          <p:nvPr/>
        </p:nvPicPr>
        <p:blipFill>
          <a:blip r:embed="rId5"/>
          <a:stretch/>
        </p:blipFill>
        <p:spPr>
          <a:xfrm>
            <a:off x="7639560" y="48960"/>
            <a:ext cx="1416960" cy="313200"/>
          </a:xfrm>
          <a:prstGeom prst="rect">
            <a:avLst/>
          </a:prstGeom>
          <a:ln>
            <a:noFill/>
          </a:ln>
        </p:spPr>
      </p:pic>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457200" y="205920"/>
            <a:ext cx="8229240" cy="856800"/>
          </a:xfrm>
          <a:prstGeom prst="rect">
            <a:avLst/>
          </a:prstGeom>
          <a:noFill/>
          <a:ln>
            <a:noFill/>
          </a:ln>
        </p:spPr>
        <p:txBody>
          <a:bodyPr anchor="ctr">
            <a:normAutofit/>
          </a:bodyPr>
          <a:p>
            <a:pPr>
              <a:lnSpc>
                <a:spcPct val="100000"/>
              </a:lnSpc>
            </a:pPr>
            <a:r>
              <a:rPr b="1" lang="en-US" sz="3200" spc="-1" strike="noStrike">
                <a:solidFill>
                  <a:srgbClr val="58585b"/>
                </a:solidFill>
                <a:uFill>
                  <a:solidFill>
                    <a:srgbClr val="ffffff"/>
                  </a:solidFill>
                </a:uFill>
                <a:latin typeface="Calibri"/>
              </a:rPr>
              <a:t>Overview</a:t>
            </a:r>
            <a:endParaRPr b="0" lang="en-US" sz="3200" spc="-1" strike="noStrike">
              <a:solidFill>
                <a:srgbClr val="58585b"/>
              </a:solidFill>
              <a:uFill>
                <a:solidFill>
                  <a:srgbClr val="ffffff"/>
                </a:solidFill>
              </a:uFill>
              <a:latin typeface="Calibri"/>
            </a:endParaRPr>
          </a:p>
        </p:txBody>
      </p:sp>
      <p:sp>
        <p:nvSpPr>
          <p:cNvPr id="367" name="TextShape 2"/>
          <p:cNvSpPr txBox="1"/>
          <p:nvPr/>
        </p:nvSpPr>
        <p:spPr>
          <a:xfrm>
            <a:off x="457200" y="1063080"/>
            <a:ext cx="8229240" cy="3699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Motivation and Introduction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Architecture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Network Monitoring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ff6600"/>
                </a:solidFill>
                <a:uFill>
                  <a:solidFill>
                    <a:srgbClr val="ffffff"/>
                  </a:solidFill>
                </a:uFill>
                <a:latin typeface="Calibri"/>
              </a:rPr>
              <a:t>Data Transfer Nodes &amp; Applications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Security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User Engagement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Wrap Up</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368" name="TextShape 3"/>
          <p:cNvSpPr txBox="1"/>
          <p:nvPr/>
        </p:nvSpPr>
        <p:spPr>
          <a:xfrm>
            <a:off x="212760" y="4938120"/>
            <a:ext cx="3238200" cy="136440"/>
          </a:xfrm>
          <a:prstGeom prst="rect">
            <a:avLst/>
          </a:prstGeom>
          <a:noFill/>
          <a:ln>
            <a:noFill/>
          </a:ln>
        </p:spPr>
        <p:txBody>
          <a:bodyPr anchor="ctr"/>
          <a:p>
            <a:pPr>
              <a:lnSpc>
                <a:spcPct val="100000"/>
              </a:lnSpc>
            </a:pPr>
            <a:fld id="{BB6AE795-CCD5-4434-9835-D37AE33FECF1}"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4BC16A2E-FEE6-4ACF-BD78-2EC0390B7A99}"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69"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12708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Dedicated Systems – Data Transfer Node</a:t>
            </a:r>
            <a:endParaRPr b="0" lang="en-US" sz="3200" spc="-1" strike="noStrike">
              <a:solidFill>
                <a:srgbClr val="58585b"/>
              </a:solidFill>
              <a:uFill>
                <a:solidFill>
                  <a:srgbClr val="ffffff"/>
                </a:solidFill>
              </a:uFill>
              <a:latin typeface="Calibri"/>
            </a:endParaRPr>
          </a:p>
        </p:txBody>
      </p:sp>
      <p:sp>
        <p:nvSpPr>
          <p:cNvPr id="371"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The DTN is dedicated to data transfer</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Set up </a:t>
            </a:r>
            <a:r>
              <a:rPr b="1" lang="en-US" sz="2000" spc="-1" strike="noStrike">
                <a:solidFill>
                  <a:srgbClr val="ff6600"/>
                </a:solidFill>
                <a:uFill>
                  <a:solidFill>
                    <a:srgbClr val="ffffff"/>
                  </a:solidFill>
                </a:uFill>
                <a:latin typeface="Calibri"/>
              </a:rPr>
              <a:t>specifically</a:t>
            </a:r>
            <a:r>
              <a:rPr b="0" lang="en-US" sz="2000" spc="-1" strike="noStrike">
                <a:solidFill>
                  <a:srgbClr val="58585b"/>
                </a:solidFill>
                <a:uFill>
                  <a:solidFill>
                    <a:srgbClr val="ffffff"/>
                  </a:solidFill>
                </a:uFill>
                <a:latin typeface="Calibri"/>
              </a:rPr>
              <a:t> for high-performance data movement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System internals (BIOS, firmware, interrupts, etc.)</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Network stack</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Storage (global filesystem, Fibrechannel, local RAID, etc.)</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High performance tools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No extraneous software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1" i="1" lang="en-US" sz="2000" spc="-1" strike="noStrike">
                <a:solidFill>
                  <a:srgbClr val="58585b"/>
                </a:solidFill>
                <a:uFill>
                  <a:solidFill>
                    <a:srgbClr val="ffffff"/>
                  </a:solidFill>
                </a:uFill>
                <a:latin typeface="Calibri"/>
              </a:rPr>
              <a:t>Limitation of scope and function is powerful</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No conflicts with configuration for other tasks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Small application set makes cybersecurity easier</a:t>
            </a:r>
            <a:endParaRPr b="0" lang="en-US" sz="2000" spc="-1" strike="noStrike">
              <a:solidFill>
                <a:srgbClr val="58585b"/>
              </a:solidFill>
              <a:uFill>
                <a:solidFill>
                  <a:srgbClr val="ffffff"/>
                </a:solidFill>
              </a:uFill>
              <a:latin typeface="Calibri"/>
            </a:endParaRPr>
          </a:p>
        </p:txBody>
      </p:sp>
      <p:sp>
        <p:nvSpPr>
          <p:cNvPr id="372" name="TextShape 3"/>
          <p:cNvSpPr txBox="1"/>
          <p:nvPr/>
        </p:nvSpPr>
        <p:spPr>
          <a:xfrm>
            <a:off x="212760" y="4938120"/>
            <a:ext cx="3238200" cy="136440"/>
          </a:xfrm>
          <a:prstGeom prst="rect">
            <a:avLst/>
          </a:prstGeom>
          <a:noFill/>
          <a:ln>
            <a:noFill/>
          </a:ln>
        </p:spPr>
        <p:txBody>
          <a:bodyPr anchor="ctr"/>
          <a:p>
            <a:pPr>
              <a:lnSpc>
                <a:spcPct val="100000"/>
              </a:lnSpc>
            </a:pPr>
            <a:fld id="{A8300C5A-A3C3-497B-897A-C0A28969B793}"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262EAA45-807F-4B6A-AC94-313503F99E1B}"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73"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419040" y="110880"/>
            <a:ext cx="8267400" cy="74952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Data Mobility in a Given Time Interval</a:t>
            </a:r>
            <a:endParaRPr b="0" lang="en-US" sz="3200" spc="-1" strike="noStrike">
              <a:solidFill>
                <a:srgbClr val="58585b"/>
              </a:solidFill>
              <a:uFill>
                <a:solidFill>
                  <a:srgbClr val="ffffff"/>
                </a:solidFill>
              </a:uFill>
              <a:latin typeface="Calibri"/>
            </a:endParaRPr>
          </a:p>
        </p:txBody>
      </p:sp>
      <p:sp>
        <p:nvSpPr>
          <p:cNvPr id="188" name="CustomShape 2"/>
          <p:cNvSpPr/>
          <p:nvPr/>
        </p:nvSpPr>
        <p:spPr>
          <a:xfrm>
            <a:off x="1130400" y="3882600"/>
            <a:ext cx="8026200" cy="1152720"/>
          </a:xfrm>
          <a:prstGeom prst="rect">
            <a:avLst/>
          </a:prstGeom>
          <a:noFill/>
          <a:ln w="9360">
            <a:noFill/>
          </a:ln>
        </p:spPr>
        <p:style>
          <a:lnRef idx="0"/>
          <a:fillRef idx="0"/>
          <a:effectRef idx="0"/>
          <a:fontRef idx="minor"/>
        </p:style>
        <p:txBody>
          <a:bodyPr/>
          <a:p>
            <a:pPr>
              <a:lnSpc>
                <a:spcPct val="100000"/>
              </a:lnSpc>
              <a:spcBef>
                <a:spcPts val="901"/>
              </a:spcBef>
            </a:pPr>
            <a:r>
              <a:rPr b="0" lang="en-US" sz="1800" spc="-1" strike="noStrike">
                <a:solidFill>
                  <a:srgbClr val="58585b"/>
                </a:solidFill>
                <a:uFill>
                  <a:solidFill>
                    <a:srgbClr val="ffffff"/>
                  </a:solidFill>
                </a:uFill>
                <a:latin typeface="Arial"/>
              </a:rPr>
              <a:t>This table available at:</a:t>
            </a:r>
            <a:endParaRPr b="0" lang="en-US" sz="1800" spc="-1" strike="noStrike">
              <a:solidFill>
                <a:srgbClr val="000000"/>
              </a:solidFill>
              <a:uFill>
                <a:solidFill>
                  <a:srgbClr val="ffffff"/>
                </a:solidFill>
              </a:uFill>
              <a:latin typeface="Arial"/>
            </a:endParaRPr>
          </a:p>
          <a:p>
            <a:pPr>
              <a:lnSpc>
                <a:spcPct val="100000"/>
              </a:lnSpc>
              <a:spcBef>
                <a:spcPts val="901"/>
              </a:spcBef>
            </a:pPr>
            <a:r>
              <a:rPr b="0" lang="en-US" sz="1800" spc="-1" strike="noStrike" u="sng">
                <a:solidFill>
                  <a:srgbClr val="266782"/>
                </a:solidFill>
                <a:uFill>
                  <a:solidFill>
                    <a:srgbClr val="ffffff"/>
                  </a:solidFill>
                </a:uFill>
                <a:latin typeface="Arial"/>
                <a:hlinkClick r:id="rId1"/>
              </a:rPr>
              <a:t>http</a:t>
            </a:r>
            <a:r>
              <a:rPr b="0" lang="en-US" sz="1800" spc="-1" strike="noStrike" u="sng">
                <a:solidFill>
                  <a:srgbClr val="266782"/>
                </a:solidFill>
                <a:uFill>
                  <a:solidFill>
                    <a:srgbClr val="ffffff"/>
                  </a:solidFill>
                </a:uFill>
                <a:latin typeface="Arial"/>
                <a:hlinkClick r:id="rId2"/>
              </a:rPr>
              <a:t>://fasterdata.es.net/fasterdata-home/requirements-and-expectations</a:t>
            </a:r>
            <a:r>
              <a:rPr b="0" lang="en-US" sz="1800" spc="-1" strike="noStrike" u="sng">
                <a:solidFill>
                  <a:srgbClr val="266782"/>
                </a:solidFill>
                <a:uFill>
                  <a:solidFill>
                    <a:srgbClr val="ffffff"/>
                  </a:solidFill>
                </a:uFill>
                <a:latin typeface="Arial"/>
                <a:hlinkClick r:id="rId3"/>
              </a:rPr>
              <a:t>/</a:t>
            </a:r>
            <a:endParaRPr b="0" lang="en-US" sz="1800" spc="-1" strike="noStrike">
              <a:solidFill>
                <a:srgbClr val="000000"/>
              </a:solidFill>
              <a:uFill>
                <a:solidFill>
                  <a:srgbClr val="ffffff"/>
                </a:solidFill>
              </a:uFill>
              <a:latin typeface="Arial"/>
            </a:endParaRPr>
          </a:p>
          <a:p>
            <a:pPr>
              <a:lnSpc>
                <a:spcPct val="100000"/>
              </a:lnSpc>
              <a:spcBef>
                <a:spcPts val="901"/>
              </a:spcBef>
            </a:pPr>
            <a:endParaRPr b="0" lang="en-US" sz="1800" spc="-1" strike="noStrike">
              <a:solidFill>
                <a:srgbClr val="000000"/>
              </a:solidFill>
              <a:uFill>
                <a:solidFill>
                  <a:srgbClr val="ffffff"/>
                </a:solidFill>
              </a:uFill>
              <a:latin typeface="Arial"/>
            </a:endParaRPr>
          </a:p>
        </p:txBody>
      </p:sp>
      <p:pic>
        <p:nvPicPr>
          <p:cNvPr id="189" name="Picture 7" descr=""/>
          <p:cNvPicPr/>
          <p:nvPr/>
        </p:nvPicPr>
        <p:blipFill>
          <a:blip r:embed="rId4"/>
          <a:stretch/>
        </p:blipFill>
        <p:spPr>
          <a:xfrm>
            <a:off x="343800" y="860760"/>
            <a:ext cx="8740080" cy="3021480"/>
          </a:xfrm>
          <a:prstGeom prst="rect">
            <a:avLst/>
          </a:prstGeom>
          <a:ln>
            <a:noFill/>
          </a:ln>
        </p:spPr>
      </p:pic>
      <p:sp>
        <p:nvSpPr>
          <p:cNvPr id="190" name="TextShape 3"/>
          <p:cNvSpPr txBox="1"/>
          <p:nvPr/>
        </p:nvSpPr>
        <p:spPr>
          <a:xfrm>
            <a:off x="212760" y="4938120"/>
            <a:ext cx="3238200" cy="136440"/>
          </a:xfrm>
          <a:prstGeom prst="rect">
            <a:avLst/>
          </a:prstGeom>
          <a:noFill/>
          <a:ln>
            <a:noFill/>
          </a:ln>
        </p:spPr>
        <p:txBody>
          <a:bodyPr anchor="ctr"/>
          <a:p>
            <a:pPr>
              <a:lnSpc>
                <a:spcPct val="100000"/>
              </a:lnSpc>
            </a:pPr>
            <a:fld id="{EC507765-DA81-45DF-B0D4-A105733218B1}"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5"/>
              </a:rPr>
              <a:t>engage@es.net</a:t>
            </a:r>
            <a:r>
              <a:rPr b="0" lang="en-US" sz="800" spc="-1" strike="noStrike">
                <a:solidFill>
                  <a:srgbClr val="000000"/>
                </a:solidFill>
                <a:uFill>
                  <a:solidFill>
                    <a:srgbClr val="ffffff"/>
                  </a:solidFill>
                </a:uFill>
                <a:latin typeface="Arial"/>
              </a:rPr>
              <a:t>) - </a:t>
            </a:r>
            <a:fld id="{6AD03450-2F08-49BC-BED9-8EACC0A8E7E7}"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191"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6"/>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Data Transfer Tools For DTNs</a:t>
            </a:r>
            <a:endParaRPr b="0" lang="en-US" sz="3200" spc="-1" strike="noStrike">
              <a:solidFill>
                <a:srgbClr val="58585b"/>
              </a:solidFill>
              <a:uFill>
                <a:solidFill>
                  <a:srgbClr val="ffffff"/>
                </a:solidFill>
              </a:uFill>
              <a:latin typeface="Calibri"/>
            </a:endParaRPr>
          </a:p>
        </p:txBody>
      </p:sp>
      <p:sp>
        <p:nvSpPr>
          <p:cNvPr id="375"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Parallelism is important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It is often easier to achieve a given performance level with four parallel connections than one connection</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Several tools offer parallel transfers, including Globus/GridFTP</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Latency interaction is critical</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Wide area data transfers have much higher latency than LAN transfers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Many tools and protocols assume a LAN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Workflow integration is important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Key tools: Globus Online, HPN-SSH</a:t>
            </a:r>
            <a:endParaRPr b="0" lang="en-US" sz="2000" spc="-1" strike="noStrike">
              <a:solidFill>
                <a:srgbClr val="58585b"/>
              </a:solidFill>
              <a:uFill>
                <a:solidFill>
                  <a:srgbClr val="ffffff"/>
                </a:solidFill>
              </a:uFill>
              <a:latin typeface="Calibri"/>
            </a:endParaRPr>
          </a:p>
        </p:txBody>
      </p:sp>
      <p:sp>
        <p:nvSpPr>
          <p:cNvPr id="376" name="TextShape 3"/>
          <p:cNvSpPr txBox="1"/>
          <p:nvPr/>
        </p:nvSpPr>
        <p:spPr>
          <a:xfrm>
            <a:off x="212760" y="4938120"/>
            <a:ext cx="3238200" cy="136440"/>
          </a:xfrm>
          <a:prstGeom prst="rect">
            <a:avLst/>
          </a:prstGeom>
          <a:noFill/>
          <a:ln>
            <a:noFill/>
          </a:ln>
        </p:spPr>
        <p:txBody>
          <a:bodyPr anchor="ctr"/>
          <a:p>
            <a:pPr>
              <a:lnSpc>
                <a:spcPct val="100000"/>
              </a:lnSpc>
            </a:pPr>
            <a:fld id="{9ACD2BC2-58FB-486E-99A9-1860C7717882}"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6F929DA3-3D3E-4AE7-A1B2-CFEE262F0696}"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77"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Data Transfer Tool Comparison</a:t>
            </a:r>
            <a:endParaRPr b="0" lang="en-US" sz="3200" spc="-1" strike="noStrike">
              <a:solidFill>
                <a:srgbClr val="58585b"/>
              </a:solidFill>
              <a:uFill>
                <a:solidFill>
                  <a:srgbClr val="ffffff"/>
                </a:solidFill>
              </a:uFill>
              <a:latin typeface="Calibri"/>
            </a:endParaRPr>
          </a:p>
        </p:txBody>
      </p:sp>
      <p:sp>
        <p:nvSpPr>
          <p:cNvPr id="379" name="TextShape 2"/>
          <p:cNvSpPr txBox="1"/>
          <p:nvPr/>
        </p:nvSpPr>
        <p:spPr>
          <a:xfrm>
            <a:off x="457200" y="1003320"/>
            <a:ext cx="8229240" cy="378036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In addition to the network, using the right data transfer tool is critical</a:t>
            </a:r>
            <a:endParaRPr b="0" lang="en-US" sz="2000" spc="-1" strike="noStrike">
              <a:solidFill>
                <a:srgbClr val="58585b"/>
              </a:solidFill>
              <a:uFill>
                <a:solidFill>
                  <a:srgbClr val="ffffff"/>
                </a:solidFill>
              </a:uFill>
              <a:latin typeface="Calibri"/>
            </a:endParaRPr>
          </a:p>
          <a:p>
            <a:pPr>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Data transfer test from Berkeley, CA to Argonne, IL (near Chicago). RTT = 53 ms, network capacity = 10Gbps.</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r>
              <a:rPr b="1" lang="en-US" sz="1800" spc="-1" strike="noStrike">
                <a:solidFill>
                  <a:srgbClr val="58585b"/>
                </a:solidFill>
                <a:uFill>
                  <a:solidFill>
                    <a:srgbClr val="ffffff"/>
                  </a:solidFill>
                </a:uFill>
                <a:latin typeface="Calibri"/>
              </a:rPr>
              <a:t>Tool</a:t>
            </a:r>
            <a:r>
              <a:rPr b="1" lang="en-US" sz="1800" spc="-1" strike="noStrike">
                <a:solidFill>
                  <a:srgbClr val="58585b"/>
                </a:solidFill>
                <a:uFill>
                  <a:solidFill>
                    <a:srgbClr val="ffffff"/>
                  </a:solidFill>
                </a:uFill>
                <a:latin typeface="Calibri"/>
              </a:rPr>
              <a:t>	</a:t>
            </a:r>
            <a:r>
              <a:rPr b="1" lang="en-US" sz="1800" spc="-1" strike="noStrike">
                <a:solidFill>
                  <a:srgbClr val="58585b"/>
                </a:solidFill>
                <a:uFill>
                  <a:solidFill>
                    <a:srgbClr val="ffffff"/>
                  </a:solidFill>
                </a:uFill>
                <a:latin typeface="Calibri"/>
              </a:rPr>
              <a:t>	</a:t>
            </a:r>
            <a:r>
              <a:rPr b="1" lang="en-US" sz="1800" spc="-1" strike="noStrike">
                <a:solidFill>
                  <a:srgbClr val="58585b"/>
                </a:solidFill>
                <a:uFill>
                  <a:solidFill>
                    <a:srgbClr val="ffffff"/>
                  </a:solidFill>
                </a:uFill>
                <a:latin typeface="Calibri"/>
              </a:rPr>
              <a:t>	</a:t>
            </a:r>
            <a:r>
              <a:rPr b="1" lang="en-US" sz="1800" spc="-1" strike="noStrike">
                <a:solidFill>
                  <a:srgbClr val="58585b"/>
                </a:solidFill>
                <a:uFill>
                  <a:solidFill>
                    <a:srgbClr val="ffffff"/>
                  </a:solidFill>
                </a:uFill>
                <a:latin typeface="Calibri"/>
              </a:rPr>
              <a:t>	</a:t>
            </a:r>
            <a:r>
              <a:rPr b="1" lang="en-US" sz="1800" spc="-1" strike="noStrike">
                <a:solidFill>
                  <a:srgbClr val="58585b"/>
                </a:solidFill>
                <a:uFill>
                  <a:solidFill>
                    <a:srgbClr val="ffffff"/>
                  </a:solidFill>
                </a:uFill>
                <a:latin typeface="Calibri"/>
              </a:rPr>
              <a:t>Throughput</a:t>
            </a:r>
            <a:r>
              <a:rPr b="1" lang="en-US" sz="1800" spc="-1" strike="noStrike">
                <a:solidFill>
                  <a:srgbClr val="58585b"/>
                </a:solidFill>
                <a:uFill>
                  <a:solidFill>
                    <a:srgbClr val="ffffff"/>
                  </a:solidFill>
                </a:uFill>
                <a:latin typeface="Calibri"/>
              </a:rPr>
              <a:t>	</a:t>
            </a:r>
            <a:endParaRPr b="0" lang="en-US" sz="1800" spc="-1" strike="noStrike">
              <a:solidFill>
                <a:srgbClr val="58585b"/>
              </a:solidFill>
              <a:uFill>
                <a:solidFill>
                  <a:srgbClr val="ffffff"/>
                </a:solidFill>
              </a:uFill>
              <a:latin typeface="Calibri"/>
            </a:endParaRPr>
          </a:p>
          <a:p>
            <a:r>
              <a:rPr b="0" lang="en-US" sz="1800" spc="-1" strike="noStrike">
                <a:solidFill>
                  <a:srgbClr val="58585b"/>
                </a:solidFill>
                <a:uFill>
                  <a:solidFill>
                    <a:srgbClr val="ffffff"/>
                  </a:solidFill>
                </a:uFill>
                <a:latin typeface="Calibri"/>
              </a:rPr>
              <a:t>scp:</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140 Mbps</a:t>
            </a:r>
            <a:r>
              <a:rPr b="0" lang="en-US" sz="1800" spc="-1" strike="noStrike">
                <a:solidFill>
                  <a:srgbClr val="58585b"/>
                </a:solidFill>
                <a:uFill>
                  <a:solidFill>
                    <a:srgbClr val="ffffff"/>
                  </a:solidFill>
                </a:uFill>
                <a:latin typeface="Calibri"/>
              </a:rPr>
              <a:t>	</a:t>
            </a:r>
            <a:endParaRPr b="0" lang="en-US" sz="1800" spc="-1" strike="noStrike">
              <a:solidFill>
                <a:srgbClr val="58585b"/>
              </a:solidFill>
              <a:uFill>
                <a:solidFill>
                  <a:srgbClr val="ffffff"/>
                </a:solidFill>
              </a:uFill>
              <a:latin typeface="Calibri"/>
            </a:endParaRPr>
          </a:p>
          <a:p>
            <a:r>
              <a:rPr b="0" lang="en-US" sz="1800" spc="-1" strike="noStrike">
                <a:solidFill>
                  <a:srgbClr val="58585b"/>
                </a:solidFill>
                <a:uFill>
                  <a:solidFill>
                    <a:srgbClr val="ffffff"/>
                  </a:solidFill>
                </a:uFill>
                <a:latin typeface="Calibri"/>
              </a:rPr>
              <a:t>HPN patched scp:</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1.2 Gbps</a:t>
            </a:r>
            <a:endParaRPr b="0" lang="en-US" sz="1800" spc="-1" strike="noStrike">
              <a:solidFill>
                <a:srgbClr val="58585b"/>
              </a:solidFill>
              <a:uFill>
                <a:solidFill>
                  <a:srgbClr val="ffffff"/>
                </a:solidFill>
              </a:uFill>
              <a:latin typeface="Calibri"/>
            </a:endParaRPr>
          </a:p>
          <a:p>
            <a:r>
              <a:rPr b="0" lang="en-US" sz="1800" spc="-1" strike="noStrike">
                <a:solidFill>
                  <a:srgbClr val="58585b"/>
                </a:solidFill>
                <a:uFill>
                  <a:solidFill>
                    <a:srgbClr val="ffffff"/>
                  </a:solidFill>
                </a:uFill>
                <a:latin typeface="Calibri"/>
              </a:rPr>
              <a:t>ftp</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1.4 Gbps</a:t>
            </a:r>
            <a:r>
              <a:rPr b="0" lang="en-US" sz="1800" spc="-1" strike="noStrike">
                <a:solidFill>
                  <a:srgbClr val="58585b"/>
                </a:solidFill>
                <a:uFill>
                  <a:solidFill>
                    <a:srgbClr val="ffffff"/>
                  </a:solidFill>
                </a:uFill>
                <a:latin typeface="Calibri"/>
              </a:rPr>
              <a:t>	</a:t>
            </a:r>
            <a:endParaRPr b="0" lang="en-US" sz="1800" spc="-1" strike="noStrike">
              <a:solidFill>
                <a:srgbClr val="58585b"/>
              </a:solidFill>
              <a:uFill>
                <a:solidFill>
                  <a:srgbClr val="ffffff"/>
                </a:solidFill>
              </a:uFill>
              <a:latin typeface="Calibri"/>
            </a:endParaRPr>
          </a:p>
          <a:p>
            <a:endParaRPr b="0" lang="en-US" sz="1800" spc="-1" strike="noStrike">
              <a:solidFill>
                <a:srgbClr val="58585b"/>
              </a:solidFill>
              <a:uFill>
                <a:solidFill>
                  <a:srgbClr val="ffffff"/>
                </a:solidFill>
              </a:uFill>
              <a:latin typeface="Calibri"/>
            </a:endParaRPr>
          </a:p>
          <a:p>
            <a:r>
              <a:rPr b="0" lang="en-US" sz="1800" spc="-1" strike="noStrike">
                <a:solidFill>
                  <a:srgbClr val="58585b"/>
                </a:solidFill>
                <a:uFill>
                  <a:solidFill>
                    <a:srgbClr val="ffffff"/>
                  </a:solidFill>
                </a:uFill>
                <a:latin typeface="Calibri"/>
              </a:rPr>
              <a:t>GridFTP, 4 streams</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5.4 Gbps</a:t>
            </a:r>
            <a:r>
              <a:rPr b="0" lang="en-US" sz="1800" spc="-1" strike="noStrike">
                <a:solidFill>
                  <a:srgbClr val="58585b"/>
                </a:solidFill>
                <a:uFill>
                  <a:solidFill>
                    <a:srgbClr val="ffffff"/>
                  </a:solidFill>
                </a:uFill>
                <a:latin typeface="Calibri"/>
              </a:rPr>
              <a:t>	</a:t>
            </a:r>
            <a:endParaRPr b="0" lang="en-US" sz="1800" spc="-1" strike="noStrike">
              <a:solidFill>
                <a:srgbClr val="58585b"/>
              </a:solidFill>
              <a:uFill>
                <a:solidFill>
                  <a:srgbClr val="ffffff"/>
                </a:solidFill>
              </a:uFill>
              <a:latin typeface="Calibri"/>
            </a:endParaRPr>
          </a:p>
          <a:p>
            <a:r>
              <a:rPr b="0" lang="en-US" sz="1800" spc="-1" strike="noStrike">
                <a:solidFill>
                  <a:srgbClr val="58585b"/>
                </a:solidFill>
                <a:uFill>
                  <a:solidFill>
                    <a:srgbClr val="ffffff"/>
                  </a:solidFill>
                </a:uFill>
                <a:latin typeface="Calibri"/>
              </a:rPr>
              <a:t>GridFTP, 8 streams</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6.6 Gbps</a:t>
            </a:r>
            <a:r>
              <a:rPr b="0" lang="en-US" sz="1800" spc="-1" strike="noStrike">
                <a:solidFill>
                  <a:srgbClr val="58585b"/>
                </a:solidFill>
                <a:uFill>
                  <a:solidFill>
                    <a:srgbClr val="ffffff"/>
                  </a:solidFill>
                </a:uFill>
                <a:latin typeface="Calibri"/>
              </a:rPr>
              <a:t>	</a:t>
            </a:r>
            <a:r>
              <a:rPr b="0" lang="en-US" sz="1800" spc="-1" strike="noStrike">
                <a:solidFill>
                  <a:srgbClr val="58585b"/>
                </a:solidFill>
                <a:uFill>
                  <a:solidFill>
                    <a:srgbClr val="ffffff"/>
                  </a:solidFill>
                </a:uFill>
                <a:latin typeface="Calibri"/>
              </a:rPr>
              <a:t>	</a:t>
            </a:r>
            <a:endParaRPr b="0" lang="en-US" sz="1800" spc="-1" strike="noStrike">
              <a:solidFill>
                <a:srgbClr val="58585b"/>
              </a:solidFill>
              <a:uFill>
                <a:solidFill>
                  <a:srgbClr val="ffffff"/>
                </a:solidFill>
              </a:uFill>
              <a:latin typeface="Calibri"/>
            </a:endParaRPr>
          </a:p>
          <a:p>
            <a:endParaRPr b="0" lang="en-US" sz="1800" spc="-1" strike="noStrike">
              <a:solidFill>
                <a:srgbClr val="58585b"/>
              </a:solidFill>
              <a:uFill>
                <a:solidFill>
                  <a:srgbClr val="ffffff"/>
                </a:solidFill>
              </a:uFill>
              <a:latin typeface="Calibri"/>
            </a:endParaRPr>
          </a:p>
          <a:p>
            <a:r>
              <a:rPr b="1" lang="en-US" sz="1800" spc="-1" strike="noStrike">
                <a:solidFill>
                  <a:srgbClr val="58585b"/>
                </a:solidFill>
                <a:uFill>
                  <a:solidFill>
                    <a:srgbClr val="ffffff"/>
                  </a:solidFill>
                </a:uFill>
                <a:latin typeface="Calibri"/>
              </a:rPr>
              <a:t>Note that to get more than 1 Gbps (125 MB/s) disk to disk requires properly engineered storage (RAID, parallel filesystem, etc.)</a:t>
            </a:r>
            <a:endParaRPr b="0" lang="en-US" sz="1800" spc="-1" strike="noStrike">
              <a:solidFill>
                <a:srgbClr val="58585b"/>
              </a:solidFill>
              <a:uFill>
                <a:solidFill>
                  <a:srgbClr val="ffffff"/>
                </a:solidFill>
              </a:uFill>
              <a:latin typeface="Calibri"/>
            </a:endParaRPr>
          </a:p>
          <a:p>
            <a:endParaRPr b="0" lang="en-US" sz="1800" spc="-1" strike="noStrike">
              <a:solidFill>
                <a:srgbClr val="58585b"/>
              </a:solidFill>
              <a:uFill>
                <a:solidFill>
                  <a:srgbClr val="ffffff"/>
                </a:solidFill>
              </a:uFill>
              <a:latin typeface="Calibri"/>
            </a:endParaRPr>
          </a:p>
          <a:p>
            <a:endParaRPr b="0" lang="en-US" sz="1800" spc="-1" strike="noStrike">
              <a:solidFill>
                <a:srgbClr val="58585b"/>
              </a:solidFill>
              <a:uFill>
                <a:solidFill>
                  <a:srgbClr val="ffffff"/>
                </a:solidFill>
              </a:uFill>
              <a:latin typeface="Calibri"/>
            </a:endParaRPr>
          </a:p>
        </p:txBody>
      </p:sp>
      <p:sp>
        <p:nvSpPr>
          <p:cNvPr id="380" name="CustomShape 3"/>
          <p:cNvSpPr/>
          <p:nvPr/>
        </p:nvSpPr>
        <p:spPr>
          <a:xfrm flipH="1">
            <a:off x="4458240" y="3271680"/>
            <a:ext cx="243000" cy="475920"/>
          </a:xfrm>
          <a:prstGeom prst="leftBrace">
            <a:avLst>
              <a:gd name="adj1" fmla="val 8333"/>
              <a:gd name="adj2" fmla="val 50000"/>
            </a:avLst>
          </a:prstGeom>
          <a:noFill/>
          <a:ln>
            <a:solidFill>
              <a:srgbClr val="ff0000"/>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381" name="Picture 8" descr=""/>
          <p:cNvPicPr/>
          <p:nvPr/>
        </p:nvPicPr>
        <p:blipFill>
          <a:blip r:embed="rId1"/>
          <a:stretch/>
        </p:blipFill>
        <p:spPr>
          <a:xfrm>
            <a:off x="4942080" y="3114000"/>
            <a:ext cx="984960" cy="945000"/>
          </a:xfrm>
          <a:prstGeom prst="rect">
            <a:avLst/>
          </a:prstGeom>
          <a:ln>
            <a:noFill/>
          </a:ln>
        </p:spPr>
      </p:pic>
      <p:sp>
        <p:nvSpPr>
          <p:cNvPr id="382" name="TextShape 4"/>
          <p:cNvSpPr txBox="1"/>
          <p:nvPr/>
        </p:nvSpPr>
        <p:spPr>
          <a:xfrm>
            <a:off x="212760" y="4938120"/>
            <a:ext cx="3238200" cy="136440"/>
          </a:xfrm>
          <a:prstGeom prst="rect">
            <a:avLst/>
          </a:prstGeom>
          <a:noFill/>
          <a:ln>
            <a:noFill/>
          </a:ln>
        </p:spPr>
        <p:txBody>
          <a:bodyPr anchor="ctr"/>
          <a:p>
            <a:pPr>
              <a:lnSpc>
                <a:spcPct val="100000"/>
              </a:lnSpc>
            </a:pPr>
            <a:fld id="{471822B0-A961-453D-9A2B-932033D29F7A}"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FC615493-D269-429B-8F94-3977C8A9B5AD}"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83" name="CustomShape 5"/>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457200" y="205920"/>
            <a:ext cx="8229240" cy="856800"/>
          </a:xfrm>
          <a:prstGeom prst="rect">
            <a:avLst/>
          </a:prstGeom>
          <a:noFill/>
          <a:ln>
            <a:noFill/>
          </a:ln>
        </p:spPr>
        <p:txBody>
          <a:bodyPr anchor="ctr">
            <a:normAutofit/>
          </a:bodyPr>
          <a:p>
            <a:pPr>
              <a:lnSpc>
                <a:spcPct val="100000"/>
              </a:lnSpc>
            </a:pPr>
            <a:r>
              <a:rPr b="1" lang="en-US" sz="3200" spc="-1" strike="noStrike">
                <a:solidFill>
                  <a:srgbClr val="58585b"/>
                </a:solidFill>
                <a:uFill>
                  <a:solidFill>
                    <a:srgbClr val="ffffff"/>
                  </a:solidFill>
                </a:uFill>
                <a:latin typeface="Calibri"/>
              </a:rPr>
              <a:t>Overview</a:t>
            </a:r>
            <a:endParaRPr b="0" lang="en-US" sz="3200" spc="-1" strike="noStrike">
              <a:solidFill>
                <a:srgbClr val="58585b"/>
              </a:solidFill>
              <a:uFill>
                <a:solidFill>
                  <a:srgbClr val="ffffff"/>
                </a:solidFill>
              </a:uFill>
              <a:latin typeface="Calibri"/>
            </a:endParaRPr>
          </a:p>
        </p:txBody>
      </p:sp>
      <p:sp>
        <p:nvSpPr>
          <p:cNvPr id="385" name="TextShape 2"/>
          <p:cNvSpPr txBox="1"/>
          <p:nvPr/>
        </p:nvSpPr>
        <p:spPr>
          <a:xfrm>
            <a:off x="457200" y="1063080"/>
            <a:ext cx="8229240" cy="3699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Motivation and Introduction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Architecture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Network Monitoring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Data Transfer Nodes &amp; Applications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ff6600"/>
                </a:solidFill>
                <a:uFill>
                  <a:solidFill>
                    <a:srgbClr val="ffffff"/>
                  </a:solidFill>
                </a:uFill>
                <a:latin typeface="Calibri"/>
              </a:rPr>
              <a:t>Science DMZ Security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User Engagement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Wrap Up</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386" name="TextShape 3"/>
          <p:cNvSpPr txBox="1"/>
          <p:nvPr/>
        </p:nvSpPr>
        <p:spPr>
          <a:xfrm>
            <a:off x="212760" y="4938120"/>
            <a:ext cx="3238200" cy="136440"/>
          </a:xfrm>
          <a:prstGeom prst="rect">
            <a:avLst/>
          </a:prstGeom>
          <a:noFill/>
          <a:ln>
            <a:noFill/>
          </a:ln>
        </p:spPr>
        <p:txBody>
          <a:bodyPr anchor="ctr"/>
          <a:p>
            <a:pPr>
              <a:lnSpc>
                <a:spcPct val="100000"/>
              </a:lnSpc>
            </a:pPr>
            <a:fld id="{BBA831E6-D219-40ED-A89C-3A8444D4BBC6}"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C578EACF-9A31-4A62-9829-D8FFCBA56172}"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87"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Goal – disentangle security policy and enforcement for science flows from security for business systems</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Rationale</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Science data traffic is simple from a security perspective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Narrow application set on Science DMZ</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Data transfer, data streaming packages</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No printers, document readers, web browsers, building control systems, financial databases, staff desktops, etc. </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Security controls that are typically implemented to protect business resources often cause performance problems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000000"/>
                </a:solidFill>
                <a:uFill>
                  <a:solidFill>
                    <a:srgbClr val="ffffff"/>
                  </a:solidFill>
                </a:uFill>
                <a:latin typeface="Calibri"/>
              </a:rPr>
              <a:t>Separation allows each to be optimized</a:t>
            </a:r>
            <a:endParaRPr b="0" lang="en-US" sz="2400" spc="-1" strike="noStrike">
              <a:solidFill>
                <a:srgbClr val="58585b"/>
              </a:solidFill>
              <a:uFill>
                <a:solidFill>
                  <a:srgbClr val="ffffff"/>
                </a:solidFill>
              </a:uFill>
              <a:latin typeface="Calibri"/>
            </a:endParaRPr>
          </a:p>
          <a:p>
            <a:pPr>
              <a:lnSpc>
                <a:spcPct val="100000"/>
              </a:lnSpc>
              <a:spcBef>
                <a:spcPts val="879"/>
              </a:spcBef>
            </a:pPr>
            <a:endParaRPr b="0" lang="en-US" sz="2400" spc="-1" strike="noStrike">
              <a:solidFill>
                <a:srgbClr val="58585b"/>
              </a:solidFill>
              <a:uFill>
                <a:solidFill>
                  <a:srgbClr val="ffffff"/>
                </a:solidFill>
              </a:uFill>
              <a:latin typeface="Calibri"/>
            </a:endParaRPr>
          </a:p>
        </p:txBody>
      </p:sp>
      <p:sp>
        <p:nvSpPr>
          <p:cNvPr id="389" name="TextShape 2"/>
          <p:cNvSpPr txBox="1"/>
          <p:nvPr/>
        </p:nvSpPr>
        <p:spPr>
          <a:xfrm>
            <a:off x="457200" y="205920"/>
            <a:ext cx="70988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Science DMZ Security</a:t>
            </a:r>
            <a:endParaRPr b="0" lang="en-US" sz="3200" spc="-1" strike="noStrike">
              <a:solidFill>
                <a:srgbClr val="58585b"/>
              </a:solidFill>
              <a:uFill>
                <a:solidFill>
                  <a:srgbClr val="ffffff"/>
                </a:solidFill>
              </a:uFill>
              <a:latin typeface="Calibri"/>
            </a:endParaRPr>
          </a:p>
        </p:txBody>
      </p:sp>
      <p:sp>
        <p:nvSpPr>
          <p:cNvPr id="390" name="TextShape 3"/>
          <p:cNvSpPr txBox="1"/>
          <p:nvPr/>
        </p:nvSpPr>
        <p:spPr>
          <a:xfrm>
            <a:off x="212760" y="4938120"/>
            <a:ext cx="3238200" cy="136440"/>
          </a:xfrm>
          <a:prstGeom prst="rect">
            <a:avLst/>
          </a:prstGeom>
          <a:noFill/>
          <a:ln>
            <a:noFill/>
          </a:ln>
        </p:spPr>
        <p:txBody>
          <a:bodyPr anchor="ctr"/>
          <a:p>
            <a:pPr>
              <a:lnSpc>
                <a:spcPct val="100000"/>
              </a:lnSpc>
            </a:pPr>
            <a:fld id="{50EFDD83-7F57-4645-9AC7-F5F8B09AC3E1}"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A4BBCC60-B812-4B44-8F86-48CDB0E3FE3C}"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91"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Placement Outside the Firewall</a:t>
            </a:r>
            <a:endParaRPr b="0" lang="en-US" sz="3200" spc="-1" strike="noStrike">
              <a:solidFill>
                <a:srgbClr val="58585b"/>
              </a:solidFill>
              <a:uFill>
                <a:solidFill>
                  <a:srgbClr val="ffffff"/>
                </a:solidFill>
              </a:uFill>
              <a:latin typeface="Calibri"/>
            </a:endParaRPr>
          </a:p>
        </p:txBody>
      </p:sp>
      <p:sp>
        <p:nvSpPr>
          <p:cNvPr id="393" name="TextShape 2"/>
          <p:cNvSpPr txBox="1"/>
          <p:nvPr/>
        </p:nvSpPr>
        <p:spPr>
          <a:xfrm>
            <a:off x="457200" y="1114560"/>
            <a:ext cx="8229240" cy="361332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The Science DMZ resources are placed outside the enterprise firewall for performance reasons</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20"/>
              </a:spcBef>
              <a:buClr>
                <a:srgbClr val="58585b"/>
              </a:buClr>
              <a:buSzPct val="85000"/>
              <a:buFont typeface="Arial"/>
              <a:buChar char="–"/>
            </a:pPr>
            <a:r>
              <a:rPr b="0" lang="en-US" sz="2100" spc="-1" strike="noStrike">
                <a:solidFill>
                  <a:srgbClr val="000000"/>
                </a:solidFill>
                <a:uFill>
                  <a:solidFill>
                    <a:srgbClr val="ffffff"/>
                  </a:solidFill>
                </a:uFill>
                <a:latin typeface="Calibri"/>
              </a:rPr>
              <a:t>The meaning of this is specific – </a:t>
            </a:r>
            <a:r>
              <a:rPr b="1" i="1" lang="en-US" sz="2100" spc="-1" strike="noStrike">
                <a:solidFill>
                  <a:srgbClr val="000000"/>
                </a:solidFill>
                <a:uFill>
                  <a:solidFill>
                    <a:srgbClr val="ffffff"/>
                  </a:solidFill>
                </a:uFill>
                <a:latin typeface="Calibri"/>
              </a:rPr>
              <a:t>Science DMZ traffic does not traverse the firewall data plane</a:t>
            </a:r>
            <a:endParaRPr b="0" lang="en-US" sz="2100" spc="-1" strike="noStrike">
              <a:solidFill>
                <a:srgbClr val="58585b"/>
              </a:solidFill>
              <a:uFill>
                <a:solidFill>
                  <a:srgbClr val="ffffff"/>
                </a:solidFill>
              </a:uFill>
              <a:latin typeface="Calibri"/>
            </a:endParaRPr>
          </a:p>
          <a:p>
            <a:pPr lvl="1" marL="458640" indent="-228240">
              <a:lnSpc>
                <a:spcPct val="100000"/>
              </a:lnSpc>
              <a:spcBef>
                <a:spcPts val="420"/>
              </a:spcBef>
              <a:buClr>
                <a:srgbClr val="58585b"/>
              </a:buClr>
              <a:buSzPct val="85000"/>
              <a:buFont typeface="Arial"/>
              <a:buChar char="–"/>
            </a:pPr>
            <a:r>
              <a:rPr b="0" lang="en-US" sz="2100" spc="-1" strike="noStrike">
                <a:solidFill>
                  <a:srgbClr val="000000"/>
                </a:solidFill>
                <a:uFill>
                  <a:solidFill>
                    <a:srgbClr val="ffffff"/>
                  </a:solidFill>
                </a:uFill>
                <a:latin typeface="Calibri"/>
              </a:rPr>
              <a:t>Packet filtering is fine – just don’t do it with a firewall</a:t>
            </a:r>
            <a:endParaRPr b="0" lang="en-US" sz="21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Lots of heartburn over this, especially from the perspective of a conventional firewall manager</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Lots of organizational policy directives mandating firewalls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Firewalls are designed to protect converged enterprise networks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Why would you put critical assets outside the firewall???</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The answer is that firewalls are typically a poor fit for high-performance science applications</a:t>
            </a:r>
            <a:endParaRPr b="0" lang="en-US" sz="2400" spc="-1" strike="noStrike">
              <a:solidFill>
                <a:srgbClr val="58585b"/>
              </a:solidFill>
              <a:uFill>
                <a:solidFill>
                  <a:srgbClr val="ffffff"/>
                </a:solidFill>
              </a:uFill>
              <a:latin typeface="Calibri"/>
            </a:endParaRPr>
          </a:p>
          <a:p>
            <a:pPr>
              <a:lnSpc>
                <a:spcPct val="100000"/>
              </a:lnSpc>
              <a:spcBef>
                <a:spcPts val="879"/>
              </a:spcBef>
            </a:pPr>
            <a:endParaRPr b="0" lang="en-US" sz="2400" spc="-1" strike="noStrike">
              <a:solidFill>
                <a:srgbClr val="58585b"/>
              </a:solidFill>
              <a:uFill>
                <a:solidFill>
                  <a:srgbClr val="ffffff"/>
                </a:solidFill>
              </a:uFill>
              <a:latin typeface="Calibri"/>
            </a:endParaRPr>
          </a:p>
        </p:txBody>
      </p:sp>
      <p:sp>
        <p:nvSpPr>
          <p:cNvPr id="394" name="TextShape 3"/>
          <p:cNvSpPr txBox="1"/>
          <p:nvPr/>
        </p:nvSpPr>
        <p:spPr>
          <a:xfrm>
            <a:off x="212760" y="4938120"/>
            <a:ext cx="3238200" cy="136440"/>
          </a:xfrm>
          <a:prstGeom prst="rect">
            <a:avLst/>
          </a:prstGeom>
          <a:noFill/>
          <a:ln>
            <a:noFill/>
          </a:ln>
        </p:spPr>
        <p:txBody>
          <a:bodyPr anchor="ctr"/>
          <a:p>
            <a:pPr>
              <a:lnSpc>
                <a:spcPct val="100000"/>
              </a:lnSpc>
            </a:pPr>
            <a:fld id="{476294A5-602D-4C75-9936-BE65C84AFBAA}"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940B4ED2-5D59-46B8-BDF5-2B2930D77ACA}"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95"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Shape 1"/>
          <p:cNvSpPr txBox="1"/>
          <p:nvPr/>
        </p:nvSpPr>
        <p:spPr>
          <a:xfrm>
            <a:off x="457200" y="101160"/>
            <a:ext cx="70988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Firewall Internals</a:t>
            </a:r>
            <a:endParaRPr b="0" lang="en-US" sz="3200" spc="-1" strike="noStrike">
              <a:solidFill>
                <a:srgbClr val="58585b"/>
              </a:solidFill>
              <a:uFill>
                <a:solidFill>
                  <a:srgbClr val="ffffff"/>
                </a:solidFill>
              </a:uFill>
              <a:latin typeface="Calibri"/>
            </a:endParaRPr>
          </a:p>
        </p:txBody>
      </p:sp>
      <p:sp>
        <p:nvSpPr>
          <p:cNvPr id="397" name="TextShape 2"/>
          <p:cNvSpPr txBox="1"/>
          <p:nvPr/>
        </p:nvSpPr>
        <p:spPr>
          <a:xfrm>
            <a:off x="457200" y="952560"/>
            <a:ext cx="7454520" cy="391212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200" spc="-1" strike="noStrike">
                <a:solidFill>
                  <a:srgbClr val="58585b"/>
                </a:solidFill>
                <a:uFill>
                  <a:solidFill>
                    <a:srgbClr val="ffffff"/>
                  </a:solidFill>
                </a:uFill>
                <a:latin typeface="Calibri"/>
              </a:rPr>
              <a:t>Typical firewalls are composed of a set of processors which inspect traffic in parallel</a:t>
            </a:r>
            <a:endParaRPr b="0" lang="en-US" sz="22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Traffic distributed among processors such that all traffic for a particular connection goes to the same processor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Simplifies state management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Parallelization scales deep analysis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200" spc="-1" strike="noStrike">
                <a:solidFill>
                  <a:srgbClr val="58585b"/>
                </a:solidFill>
                <a:uFill>
                  <a:solidFill>
                    <a:srgbClr val="ffffff"/>
                  </a:solidFill>
                </a:uFill>
                <a:latin typeface="Calibri"/>
              </a:rPr>
              <a:t>Excellent fit for enterprise traffic profile</a:t>
            </a:r>
            <a:endParaRPr b="0" lang="en-US" sz="22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High connection count, low per-connection data rate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Complex protocols with embedded threats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200" spc="-1" strike="noStrike">
                <a:solidFill>
                  <a:srgbClr val="58585b"/>
                </a:solidFill>
                <a:uFill>
                  <a:solidFill>
                    <a:srgbClr val="ffffff"/>
                  </a:solidFill>
                </a:uFill>
                <a:latin typeface="Calibri"/>
              </a:rPr>
              <a:t>Each processor is a fraction of firewall link speed</a:t>
            </a:r>
            <a:endParaRPr b="0" lang="en-US" sz="22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Significant limitation for data-intensive science applications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Overload causes packet loss – performance crashes</a:t>
            </a:r>
            <a:endParaRPr b="0" lang="en-US" sz="2000" spc="-1" strike="noStrike">
              <a:solidFill>
                <a:srgbClr val="58585b"/>
              </a:solidFill>
              <a:uFill>
                <a:solidFill>
                  <a:srgbClr val="ffffff"/>
                </a:solidFill>
              </a:uFill>
              <a:latin typeface="Calibri"/>
            </a:endParaRPr>
          </a:p>
        </p:txBody>
      </p:sp>
      <p:sp>
        <p:nvSpPr>
          <p:cNvPr id="398" name="TextShape 3"/>
          <p:cNvSpPr txBox="1"/>
          <p:nvPr/>
        </p:nvSpPr>
        <p:spPr>
          <a:xfrm>
            <a:off x="212760" y="4938120"/>
            <a:ext cx="3238200" cy="136440"/>
          </a:xfrm>
          <a:prstGeom prst="rect">
            <a:avLst/>
          </a:prstGeom>
          <a:noFill/>
          <a:ln>
            <a:noFill/>
          </a:ln>
        </p:spPr>
        <p:txBody>
          <a:bodyPr anchor="ctr"/>
          <a:p>
            <a:pPr>
              <a:lnSpc>
                <a:spcPct val="100000"/>
              </a:lnSpc>
            </a:pPr>
            <a:fld id="{A3DA4768-F1F6-42DD-BD8B-6BD158548357}"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39F99155-2167-41F2-A1A6-63F251FB7340}"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399"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What’s Inside Your Firewall?</a:t>
            </a:r>
            <a:endParaRPr b="0" lang="en-US" sz="3200" spc="-1" strike="noStrike">
              <a:solidFill>
                <a:srgbClr val="58585b"/>
              </a:solidFill>
              <a:uFill>
                <a:solidFill>
                  <a:srgbClr val="ffffff"/>
                </a:solidFill>
              </a:uFill>
              <a:latin typeface="Calibri"/>
            </a:endParaRPr>
          </a:p>
        </p:txBody>
      </p:sp>
      <p:sp>
        <p:nvSpPr>
          <p:cNvPr id="401" name="TextShape 2"/>
          <p:cNvSpPr txBox="1"/>
          <p:nvPr/>
        </p:nvSpPr>
        <p:spPr>
          <a:xfrm>
            <a:off x="457200" y="1117800"/>
            <a:ext cx="8510040" cy="366444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200" spc="-1" strike="noStrike">
                <a:solidFill>
                  <a:srgbClr val="58585b"/>
                </a:solidFill>
                <a:uFill>
                  <a:solidFill>
                    <a:srgbClr val="ffffff"/>
                  </a:solidFill>
                </a:uFill>
                <a:latin typeface="Calibri"/>
              </a:rPr>
              <a:t>Vendor: “but wait – we don’t do this anymore!”</a:t>
            </a:r>
            <a:endParaRPr b="0" lang="en-US" sz="22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It is true that vendors are working toward line-rate 10G firewalls, and some may even have them now</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10GE has been deployed in science environments for over 10 years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Firewall internals have only recently started to catch up with the 10G world</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100GE is being deployed now, 40Gbps host interfaces are available now</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Firewalls are behind again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200" spc="-1" strike="noStrike">
                <a:solidFill>
                  <a:srgbClr val="58585b"/>
                </a:solidFill>
                <a:uFill>
                  <a:solidFill>
                    <a:srgbClr val="ffffff"/>
                  </a:solidFill>
                </a:uFill>
                <a:latin typeface="Calibri"/>
              </a:rPr>
              <a:t>In general, IT shops want to get 5+ years out of a firewall purchase</a:t>
            </a:r>
            <a:endParaRPr b="0" lang="en-US" sz="2200" spc="-1" strike="noStrike">
              <a:solidFill>
                <a:srgbClr val="58585b"/>
              </a:solidFill>
              <a:uFill>
                <a:solidFill>
                  <a:srgbClr val="ffffff"/>
                </a:solidFill>
              </a:uFill>
              <a:latin typeface="Calibri"/>
            </a:endParaRPr>
          </a:p>
          <a:p>
            <a:pPr lvl="1" marL="458640" indent="-228240">
              <a:lnSpc>
                <a:spcPct val="100000"/>
              </a:lnSpc>
              <a:spcBef>
                <a:spcPts val="420"/>
              </a:spcBef>
              <a:buClr>
                <a:srgbClr val="58585b"/>
              </a:buClr>
              <a:buSzPct val="85000"/>
              <a:buFont typeface="Arial"/>
              <a:buChar char="–"/>
            </a:pPr>
            <a:r>
              <a:rPr b="0" lang="en-US" sz="2100" spc="-1" strike="noStrike">
                <a:solidFill>
                  <a:srgbClr val="58585b"/>
                </a:solidFill>
                <a:uFill>
                  <a:solidFill>
                    <a:srgbClr val="ffffff"/>
                  </a:solidFill>
                </a:uFill>
                <a:latin typeface="Calibri"/>
              </a:rPr>
              <a:t>This often means that the firewall is years behind the technology curve</a:t>
            </a:r>
            <a:endParaRPr b="0" lang="en-US" sz="2100" spc="-1" strike="noStrike">
              <a:solidFill>
                <a:srgbClr val="58585b"/>
              </a:solidFill>
              <a:uFill>
                <a:solidFill>
                  <a:srgbClr val="ffffff"/>
                </a:solidFill>
              </a:uFill>
              <a:latin typeface="Calibri"/>
            </a:endParaRPr>
          </a:p>
          <a:p>
            <a:pPr lvl="1" marL="458640" indent="-228240">
              <a:lnSpc>
                <a:spcPct val="100000"/>
              </a:lnSpc>
              <a:spcBef>
                <a:spcPts val="420"/>
              </a:spcBef>
              <a:buClr>
                <a:srgbClr val="58585b"/>
              </a:buClr>
              <a:buSzPct val="85000"/>
              <a:buFont typeface="Arial"/>
              <a:buChar char="–"/>
            </a:pPr>
            <a:r>
              <a:rPr b="0" lang="en-US" sz="2100" spc="-1" strike="noStrike">
                <a:solidFill>
                  <a:srgbClr val="58585b"/>
                </a:solidFill>
                <a:uFill>
                  <a:solidFill>
                    <a:srgbClr val="ffffff"/>
                  </a:solidFill>
                </a:uFill>
                <a:latin typeface="Calibri"/>
              </a:rPr>
              <a:t>Whatever you deploy now, that’s the hardware feature set you get</a:t>
            </a:r>
            <a:endParaRPr b="0" lang="en-US" sz="2100" spc="-1" strike="noStrike">
              <a:solidFill>
                <a:srgbClr val="58585b"/>
              </a:solidFill>
              <a:uFill>
                <a:solidFill>
                  <a:srgbClr val="ffffff"/>
                </a:solidFill>
              </a:uFill>
              <a:latin typeface="Calibri"/>
            </a:endParaRPr>
          </a:p>
          <a:p>
            <a:pPr lvl="1" marL="458640" indent="-228240">
              <a:lnSpc>
                <a:spcPct val="100000"/>
              </a:lnSpc>
              <a:spcBef>
                <a:spcPts val="420"/>
              </a:spcBef>
              <a:buClr>
                <a:srgbClr val="58585b"/>
              </a:buClr>
              <a:buSzPct val="85000"/>
              <a:buFont typeface="Arial"/>
              <a:buChar char="–"/>
            </a:pPr>
            <a:r>
              <a:rPr b="0" lang="en-US" sz="2100" spc="-1" strike="noStrike">
                <a:solidFill>
                  <a:srgbClr val="58585b"/>
                </a:solidFill>
                <a:uFill>
                  <a:solidFill>
                    <a:srgbClr val="ffffff"/>
                  </a:solidFill>
                </a:uFill>
                <a:latin typeface="Calibri"/>
              </a:rPr>
              <a:t>When a new science project tries to deploy data-intensive resources, they get whatever feature set was purchased several years ago</a:t>
            </a:r>
            <a:endParaRPr b="0" lang="en-US" sz="2100" spc="-1" strike="noStrike">
              <a:solidFill>
                <a:srgbClr val="58585b"/>
              </a:solidFill>
              <a:uFill>
                <a:solidFill>
                  <a:srgbClr val="ffffff"/>
                </a:solidFill>
              </a:uFill>
              <a:latin typeface="Calibri"/>
            </a:endParaRPr>
          </a:p>
        </p:txBody>
      </p:sp>
      <p:sp>
        <p:nvSpPr>
          <p:cNvPr id="402" name="TextShape 3"/>
          <p:cNvSpPr txBox="1"/>
          <p:nvPr/>
        </p:nvSpPr>
        <p:spPr>
          <a:xfrm>
            <a:off x="212760" y="4938120"/>
            <a:ext cx="3238200" cy="136440"/>
          </a:xfrm>
          <a:prstGeom prst="rect">
            <a:avLst/>
          </a:prstGeom>
          <a:noFill/>
          <a:ln>
            <a:noFill/>
          </a:ln>
        </p:spPr>
        <p:txBody>
          <a:bodyPr anchor="ctr"/>
          <a:p>
            <a:pPr>
              <a:lnSpc>
                <a:spcPct val="100000"/>
              </a:lnSpc>
            </a:pPr>
            <a:fld id="{E00F19A4-19F0-4766-8F0F-EB96823C0965}"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55DFD17F-F13A-43E9-9A14-7214A405276D}"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03"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The Firewall State Table</a:t>
            </a:r>
            <a:endParaRPr b="0" lang="en-US" sz="3200" spc="-1" strike="noStrike">
              <a:solidFill>
                <a:srgbClr val="58585b"/>
              </a:solidFill>
              <a:uFill>
                <a:solidFill>
                  <a:srgbClr val="ffffff"/>
                </a:solidFill>
              </a:uFill>
              <a:latin typeface="Calibri"/>
            </a:endParaRPr>
          </a:p>
        </p:txBody>
      </p:sp>
      <p:sp>
        <p:nvSpPr>
          <p:cNvPr id="405"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Many firewalls use a state table to improve performance</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State table lookup is fast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No need to process entire ruleset for every packet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Also allows session tracking (e.g. TCP sequence numbers)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State table built dynamically</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Incoming packets are matched against the state table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If no state table entry, go to the ruleset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If permitted by ruleset, create state table entry</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Remove state table entry after observing connection teardown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Semantically similar to punt-and-switch model of traffic forwarding used on many older routers</a:t>
            </a:r>
            <a:endParaRPr b="0" lang="en-US" sz="2400" spc="-1" strike="noStrike">
              <a:solidFill>
                <a:srgbClr val="58585b"/>
              </a:solidFill>
              <a:uFill>
                <a:solidFill>
                  <a:srgbClr val="ffffff"/>
                </a:solidFill>
              </a:uFill>
              <a:latin typeface="Calibri"/>
            </a:endParaRPr>
          </a:p>
        </p:txBody>
      </p:sp>
      <p:sp>
        <p:nvSpPr>
          <p:cNvPr id="406" name="TextShape 3"/>
          <p:cNvSpPr txBox="1"/>
          <p:nvPr/>
        </p:nvSpPr>
        <p:spPr>
          <a:xfrm>
            <a:off x="212760" y="4938120"/>
            <a:ext cx="3238200" cy="136440"/>
          </a:xfrm>
          <a:prstGeom prst="rect">
            <a:avLst/>
          </a:prstGeom>
          <a:noFill/>
          <a:ln>
            <a:noFill/>
          </a:ln>
        </p:spPr>
        <p:txBody>
          <a:bodyPr anchor="ctr"/>
          <a:p>
            <a:pPr>
              <a:lnSpc>
                <a:spcPct val="100000"/>
              </a:lnSpc>
            </a:pPr>
            <a:fld id="{2D705D4F-4A16-461D-A19D-D84540B84D15}"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795B0957-8593-4A57-A46C-AA3D9DD4DA8F}"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07"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State Table Issues</a:t>
            </a:r>
            <a:endParaRPr b="0" lang="en-US" sz="3200" spc="-1" strike="noStrike">
              <a:solidFill>
                <a:srgbClr val="58585b"/>
              </a:solidFill>
              <a:uFill>
                <a:solidFill>
                  <a:srgbClr val="ffffff"/>
                </a:solidFill>
              </a:uFill>
              <a:latin typeface="Calibri"/>
            </a:endParaRPr>
          </a:p>
        </p:txBody>
      </p:sp>
      <p:sp>
        <p:nvSpPr>
          <p:cNvPr id="409" name="TextShape 2"/>
          <p:cNvSpPr txBox="1"/>
          <p:nvPr/>
        </p:nvSpPr>
        <p:spPr>
          <a:xfrm>
            <a:off x="457200" y="1063080"/>
            <a:ext cx="8229240" cy="380124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If the state table is not pruned, it will overflow</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Not all connections close cleanly</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I shut my laptop and go to a meeting</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Software crashes happen</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Some attacks try to fill state tables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Solution: put a timer on state table entries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When a packet matches the state table entry, update the timer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If the timer expires, delete the state table entry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What if I just pause for a few minutes?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This turns out to be a problem – state table timers are typically in the 5-15 minute range, while host keepalive timers are 2 hours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If a connection pauses (e.g. control channel waits for a large transfer), the firewall will delete the state table entry from under it – the control connection now hangs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We have seen this in production environments</a:t>
            </a:r>
            <a:endParaRPr b="0" lang="en-US" sz="2000" spc="-1" strike="noStrike">
              <a:solidFill>
                <a:srgbClr val="58585b"/>
              </a:solidFill>
              <a:uFill>
                <a:solidFill>
                  <a:srgbClr val="ffffff"/>
                </a:solidFill>
              </a:uFill>
              <a:latin typeface="Calibri"/>
            </a:endParaRPr>
          </a:p>
        </p:txBody>
      </p:sp>
      <p:sp>
        <p:nvSpPr>
          <p:cNvPr id="410" name="TextShape 3"/>
          <p:cNvSpPr txBox="1"/>
          <p:nvPr/>
        </p:nvSpPr>
        <p:spPr>
          <a:xfrm>
            <a:off x="212760" y="4938120"/>
            <a:ext cx="3238200" cy="136440"/>
          </a:xfrm>
          <a:prstGeom prst="rect">
            <a:avLst/>
          </a:prstGeom>
          <a:noFill/>
          <a:ln>
            <a:noFill/>
          </a:ln>
        </p:spPr>
        <p:txBody>
          <a:bodyPr anchor="ctr"/>
          <a:p>
            <a:pPr>
              <a:lnSpc>
                <a:spcPct val="100000"/>
              </a:lnSpc>
            </a:pPr>
            <a:fld id="{9E7A0ED1-B359-466F-A81E-45FDD05AAC43}"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7F188490-C2A4-4D86-BC0F-221C2D256DD1}"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11"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279360" y="192960"/>
            <a:ext cx="781020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Firewall Capabilities and Science Traffic</a:t>
            </a:r>
            <a:endParaRPr b="0" lang="en-US" sz="3200" spc="-1" strike="noStrike">
              <a:solidFill>
                <a:srgbClr val="58585b"/>
              </a:solidFill>
              <a:uFill>
                <a:solidFill>
                  <a:srgbClr val="ffffff"/>
                </a:solidFill>
              </a:uFill>
              <a:latin typeface="Calibri"/>
            </a:endParaRPr>
          </a:p>
        </p:txBody>
      </p:sp>
      <p:sp>
        <p:nvSpPr>
          <p:cNvPr id="413" name="TextShape 2"/>
          <p:cNvSpPr txBox="1"/>
          <p:nvPr/>
        </p:nvSpPr>
        <p:spPr>
          <a:xfrm>
            <a:off x="457200" y="1161720"/>
            <a:ext cx="8229240" cy="370296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Firewalls have a lot of sophistication in an enterprise setting</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Application layer protocol analysis (HTTP, POP, MSRPC, etc.)</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Built-in VPN servers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User awareness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Data-intensive science flows typically don’t match this profile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Common case – data on filesystem A needs to be on filesystem Z</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Data transfer tool verifies credentials over an encrypted channel</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Then open a socket or set of sockets, and send data until done (1TB, 10TB, 100TB, …)</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One workflow can use 10% to 50% or more of a 10G network link</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Do we have to use a firewall?</a:t>
            </a:r>
            <a:endParaRPr b="0" lang="en-US" sz="2000" spc="-1" strike="noStrike">
              <a:solidFill>
                <a:srgbClr val="58585b"/>
              </a:solidFill>
              <a:uFill>
                <a:solidFill>
                  <a:srgbClr val="ffffff"/>
                </a:solidFill>
              </a:uFill>
              <a:latin typeface="Calibri"/>
            </a:endParaRPr>
          </a:p>
          <a:p>
            <a:endParaRPr b="0" lang="en-US" sz="2000" spc="-1" strike="noStrike">
              <a:solidFill>
                <a:srgbClr val="58585b"/>
              </a:solidFill>
              <a:uFill>
                <a:solidFill>
                  <a:srgbClr val="ffffff"/>
                </a:solidFill>
              </a:uFill>
              <a:latin typeface="Calibri"/>
            </a:endParaRPr>
          </a:p>
        </p:txBody>
      </p:sp>
      <p:sp>
        <p:nvSpPr>
          <p:cNvPr id="414" name="TextShape 3"/>
          <p:cNvSpPr txBox="1"/>
          <p:nvPr/>
        </p:nvSpPr>
        <p:spPr>
          <a:xfrm>
            <a:off x="212760" y="4938120"/>
            <a:ext cx="3238200" cy="136440"/>
          </a:xfrm>
          <a:prstGeom prst="rect">
            <a:avLst/>
          </a:prstGeom>
          <a:noFill/>
          <a:ln>
            <a:noFill/>
          </a:ln>
        </p:spPr>
        <p:txBody>
          <a:bodyPr anchor="ctr"/>
          <a:p>
            <a:pPr>
              <a:lnSpc>
                <a:spcPct val="100000"/>
              </a:lnSpc>
            </a:pPr>
            <a:fld id="{90D2E75F-6C5A-4B2D-AA97-3C452C9DDF8D}"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7361CDA1-7797-4949-9DF8-CDC34092C00B}"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15"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The Central Role of the Network</a:t>
            </a:r>
            <a:endParaRPr b="0" lang="en-US" sz="3200" spc="-1" strike="noStrike">
              <a:solidFill>
                <a:srgbClr val="58585b"/>
              </a:solidFill>
              <a:uFill>
                <a:solidFill>
                  <a:srgbClr val="ffffff"/>
                </a:solidFill>
              </a:uFill>
              <a:latin typeface="Calibri"/>
            </a:endParaRPr>
          </a:p>
        </p:txBody>
      </p:sp>
      <p:sp>
        <p:nvSpPr>
          <p:cNvPr id="193" name="TextShape 2"/>
          <p:cNvSpPr txBox="1"/>
          <p:nvPr/>
        </p:nvSpPr>
        <p:spPr>
          <a:xfrm>
            <a:off x="457200" y="1209600"/>
            <a:ext cx="8229240" cy="352764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1900" spc="-1" strike="noStrike">
                <a:solidFill>
                  <a:srgbClr val="58585b"/>
                </a:solidFill>
                <a:uFill>
                  <a:solidFill>
                    <a:srgbClr val="ffffff"/>
                  </a:solidFill>
                </a:uFill>
                <a:latin typeface="Calibri"/>
              </a:rPr>
              <a:t>The very structure of modern science assumes science networks exist: high performance, feature rich, global scope</a:t>
            </a:r>
            <a:endParaRPr b="0" lang="en-US" sz="19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1900" spc="-1" strike="noStrike">
                <a:solidFill>
                  <a:srgbClr val="58585b"/>
                </a:solidFill>
                <a:uFill>
                  <a:solidFill>
                    <a:srgbClr val="ffffff"/>
                  </a:solidFill>
                </a:uFill>
                <a:latin typeface="Calibri"/>
              </a:rPr>
              <a:t>What is “The Network” anyway?</a:t>
            </a:r>
            <a:endParaRPr b="0" lang="en-US" sz="1900" spc="-1" strike="noStrike">
              <a:solidFill>
                <a:srgbClr val="58585b"/>
              </a:solidFill>
              <a:uFill>
                <a:solidFill>
                  <a:srgbClr val="ffffff"/>
                </a:solidFill>
              </a:uFill>
              <a:latin typeface="Calibri"/>
            </a:endParaRPr>
          </a:p>
          <a:p>
            <a:pPr lvl="1" marL="458640" indent="-228240">
              <a:lnSpc>
                <a:spcPct val="100000"/>
              </a:lnSpc>
              <a:spcBef>
                <a:spcPts val="360"/>
              </a:spcBef>
              <a:buClr>
                <a:srgbClr val="58585b"/>
              </a:buClr>
              <a:buSzPct val="85000"/>
              <a:buFont typeface="Arial"/>
              <a:buChar char="–"/>
            </a:pPr>
            <a:r>
              <a:rPr b="0" lang="en-US" sz="1800" spc="-1" strike="noStrike">
                <a:solidFill>
                  <a:srgbClr val="58585b"/>
                </a:solidFill>
                <a:uFill>
                  <a:solidFill>
                    <a:srgbClr val="ffffff"/>
                  </a:solidFill>
                </a:uFill>
                <a:latin typeface="Calibri"/>
              </a:rPr>
              <a:t>“</a:t>
            </a:r>
            <a:r>
              <a:rPr b="0" lang="en-US" sz="1800" spc="-1" strike="noStrike">
                <a:solidFill>
                  <a:srgbClr val="58585b"/>
                </a:solidFill>
                <a:uFill>
                  <a:solidFill>
                    <a:srgbClr val="ffffff"/>
                  </a:solidFill>
                </a:uFill>
                <a:latin typeface="Calibri"/>
              </a:rPr>
              <a:t>The Network” is the set of devices and applications involved in the use of a remote resource</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This is not about supercomputer interconnects</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This is about data flow from experiment to analysis, between facilities, etc.</a:t>
            </a:r>
            <a:endParaRPr b="0" lang="en-US" sz="1800" spc="-1" strike="noStrike">
              <a:solidFill>
                <a:srgbClr val="58585b"/>
              </a:solidFill>
              <a:uFill>
                <a:solidFill>
                  <a:srgbClr val="ffffff"/>
                </a:solidFill>
              </a:uFill>
              <a:latin typeface="Calibri"/>
            </a:endParaRPr>
          </a:p>
          <a:p>
            <a:pPr lvl="1" marL="458640" indent="-228240">
              <a:lnSpc>
                <a:spcPct val="100000"/>
              </a:lnSpc>
              <a:spcBef>
                <a:spcPts val="360"/>
              </a:spcBef>
              <a:buClr>
                <a:srgbClr val="58585b"/>
              </a:buClr>
              <a:buSzPct val="85000"/>
              <a:buFont typeface="Arial"/>
              <a:buChar char="–"/>
            </a:pPr>
            <a:r>
              <a:rPr b="0" lang="en-US" sz="1800" spc="-1" strike="noStrike">
                <a:solidFill>
                  <a:srgbClr val="58585b"/>
                </a:solidFill>
                <a:uFill>
                  <a:solidFill>
                    <a:srgbClr val="ffffff"/>
                  </a:solidFill>
                </a:uFill>
                <a:latin typeface="Calibri"/>
              </a:rPr>
              <a:t>User interfaces for “The Network” – portal, data transfer tool, workflow engine</a:t>
            </a:r>
            <a:endParaRPr b="0" lang="en-US" sz="1800" spc="-1" strike="noStrike">
              <a:solidFill>
                <a:srgbClr val="58585b"/>
              </a:solidFill>
              <a:uFill>
                <a:solidFill>
                  <a:srgbClr val="ffffff"/>
                </a:solidFill>
              </a:uFill>
              <a:latin typeface="Calibri"/>
            </a:endParaRPr>
          </a:p>
          <a:p>
            <a:pPr lvl="1" marL="458640" indent="-228240">
              <a:lnSpc>
                <a:spcPct val="100000"/>
              </a:lnSpc>
              <a:spcBef>
                <a:spcPts val="360"/>
              </a:spcBef>
              <a:buClr>
                <a:srgbClr val="58585b"/>
              </a:buClr>
              <a:buSzPct val="85000"/>
              <a:buFont typeface="Arial"/>
              <a:buChar char="–"/>
            </a:pPr>
            <a:r>
              <a:rPr b="0" lang="en-US" sz="1800" spc="-1" strike="noStrike">
                <a:solidFill>
                  <a:srgbClr val="58585b"/>
                </a:solidFill>
                <a:uFill>
                  <a:solidFill>
                    <a:srgbClr val="ffffff"/>
                  </a:solidFill>
                </a:uFill>
                <a:latin typeface="Calibri"/>
              </a:rPr>
              <a:t>Therefore, servers and applications must also be considered</a:t>
            </a:r>
            <a:endParaRPr b="0" lang="en-US" sz="18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1900" spc="-1" strike="noStrike">
                <a:solidFill>
                  <a:srgbClr val="58585b"/>
                </a:solidFill>
                <a:uFill>
                  <a:solidFill>
                    <a:srgbClr val="ffffff"/>
                  </a:solidFill>
                </a:uFill>
                <a:latin typeface="Calibri"/>
              </a:rPr>
              <a:t>What is important?  Ordered list:</a:t>
            </a:r>
            <a:endParaRPr b="0" lang="en-US" sz="1900" spc="-1" strike="noStrike">
              <a:solidFill>
                <a:srgbClr val="58585b"/>
              </a:solidFill>
              <a:uFill>
                <a:solidFill>
                  <a:srgbClr val="ffffff"/>
                </a:solidFill>
              </a:uFill>
              <a:latin typeface="Calibri"/>
            </a:endParaRPr>
          </a:p>
          <a:p>
            <a:pPr lvl="1" marL="685800" indent="-456840">
              <a:lnSpc>
                <a:spcPct val="100000"/>
              </a:lnSpc>
              <a:spcBef>
                <a:spcPts val="360"/>
              </a:spcBef>
              <a:buClr>
                <a:srgbClr val="58585b"/>
              </a:buClr>
              <a:buSzPct val="85000"/>
              <a:buFont typeface="Calibri"/>
              <a:buAutoNum type="arabicPeriod"/>
            </a:pPr>
            <a:r>
              <a:rPr b="0" lang="en-US" sz="1800" spc="-1" strike="noStrike">
                <a:solidFill>
                  <a:srgbClr val="58585b"/>
                </a:solidFill>
                <a:uFill>
                  <a:solidFill>
                    <a:srgbClr val="ffffff"/>
                  </a:solidFill>
                </a:uFill>
                <a:latin typeface="Calibri"/>
              </a:rPr>
              <a:t>Correctness</a:t>
            </a:r>
            <a:endParaRPr b="0" lang="en-US" sz="1800" spc="-1" strike="noStrike">
              <a:solidFill>
                <a:srgbClr val="58585b"/>
              </a:solidFill>
              <a:uFill>
                <a:solidFill>
                  <a:srgbClr val="ffffff"/>
                </a:solidFill>
              </a:uFill>
              <a:latin typeface="Calibri"/>
            </a:endParaRPr>
          </a:p>
          <a:p>
            <a:pPr lvl="1" marL="685800" indent="-456840">
              <a:lnSpc>
                <a:spcPct val="100000"/>
              </a:lnSpc>
              <a:spcBef>
                <a:spcPts val="360"/>
              </a:spcBef>
              <a:buClr>
                <a:srgbClr val="58585b"/>
              </a:buClr>
              <a:buSzPct val="85000"/>
              <a:buFont typeface="Calibri"/>
              <a:buAutoNum type="arabicPeriod"/>
            </a:pPr>
            <a:r>
              <a:rPr b="0" lang="en-US" sz="1800" spc="-1" strike="noStrike">
                <a:solidFill>
                  <a:srgbClr val="58585b"/>
                </a:solidFill>
                <a:uFill>
                  <a:solidFill>
                    <a:srgbClr val="ffffff"/>
                  </a:solidFill>
                </a:uFill>
                <a:latin typeface="Calibri"/>
              </a:rPr>
              <a:t>Consistency</a:t>
            </a:r>
            <a:endParaRPr b="0" lang="en-US" sz="1800" spc="-1" strike="noStrike">
              <a:solidFill>
                <a:srgbClr val="58585b"/>
              </a:solidFill>
              <a:uFill>
                <a:solidFill>
                  <a:srgbClr val="ffffff"/>
                </a:solidFill>
              </a:uFill>
              <a:latin typeface="Calibri"/>
            </a:endParaRPr>
          </a:p>
          <a:p>
            <a:pPr lvl="1" marL="685800" indent="-456840">
              <a:lnSpc>
                <a:spcPct val="100000"/>
              </a:lnSpc>
              <a:spcBef>
                <a:spcPts val="360"/>
              </a:spcBef>
              <a:buClr>
                <a:srgbClr val="58585b"/>
              </a:buClr>
              <a:buSzPct val="85000"/>
              <a:buFont typeface="Calibri"/>
              <a:buAutoNum type="arabicPeriod"/>
            </a:pPr>
            <a:r>
              <a:rPr b="0" lang="en-US" sz="1800" spc="-1" strike="noStrike">
                <a:solidFill>
                  <a:srgbClr val="58585b"/>
                </a:solidFill>
                <a:uFill>
                  <a:solidFill>
                    <a:srgbClr val="ffffff"/>
                  </a:solidFill>
                </a:uFill>
                <a:latin typeface="Calibri"/>
              </a:rPr>
              <a:t>Performance</a:t>
            </a:r>
            <a:endParaRPr b="0" lang="en-US" sz="1800" spc="-1" strike="noStrike">
              <a:solidFill>
                <a:srgbClr val="58585b"/>
              </a:solidFill>
              <a:uFill>
                <a:solidFill>
                  <a:srgbClr val="ffffff"/>
                </a:solidFill>
              </a:uFill>
              <a:latin typeface="Calibri"/>
            </a:endParaRPr>
          </a:p>
          <a:p>
            <a:pPr>
              <a:lnSpc>
                <a:spcPct val="100000"/>
              </a:lnSpc>
              <a:spcBef>
                <a:spcPts val="879"/>
              </a:spcBef>
            </a:pPr>
            <a:endParaRPr b="0" lang="en-US" sz="1800" spc="-1" strike="noStrike">
              <a:solidFill>
                <a:srgbClr val="58585b"/>
              </a:solidFill>
              <a:uFill>
                <a:solidFill>
                  <a:srgbClr val="ffffff"/>
                </a:solidFill>
              </a:uFill>
              <a:latin typeface="Calibri"/>
            </a:endParaRPr>
          </a:p>
        </p:txBody>
      </p:sp>
      <p:sp>
        <p:nvSpPr>
          <p:cNvPr id="194" name="TextShape 3"/>
          <p:cNvSpPr txBox="1"/>
          <p:nvPr/>
        </p:nvSpPr>
        <p:spPr>
          <a:xfrm>
            <a:off x="212760" y="4938120"/>
            <a:ext cx="3238200" cy="136440"/>
          </a:xfrm>
          <a:prstGeom prst="rect">
            <a:avLst/>
          </a:prstGeom>
          <a:noFill/>
          <a:ln>
            <a:noFill/>
          </a:ln>
        </p:spPr>
        <p:txBody>
          <a:bodyPr anchor="ctr"/>
          <a:p>
            <a:pPr>
              <a:lnSpc>
                <a:spcPct val="100000"/>
              </a:lnSpc>
            </a:pPr>
            <a:fld id="{7E20F758-EA79-406F-A5AA-18430FFC2689}"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7F089D76-3F95-49FD-AED7-4B0CA43B0A09}"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195"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Firewalls As Access Lists</a:t>
            </a:r>
            <a:endParaRPr b="0" lang="en-US" sz="3200" spc="-1" strike="noStrike">
              <a:solidFill>
                <a:srgbClr val="58585b"/>
              </a:solidFill>
              <a:uFill>
                <a:solidFill>
                  <a:srgbClr val="ffffff"/>
                </a:solidFill>
              </a:uFill>
              <a:latin typeface="Calibri"/>
            </a:endParaRPr>
          </a:p>
        </p:txBody>
      </p:sp>
      <p:sp>
        <p:nvSpPr>
          <p:cNvPr id="417" name="TextShape 2"/>
          <p:cNvSpPr txBox="1"/>
          <p:nvPr/>
        </p:nvSpPr>
        <p:spPr>
          <a:xfrm>
            <a:off x="457200" y="1063080"/>
            <a:ext cx="8229240" cy="380124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When you ask a firewall administrator to allow data transfers through the firewall, what do they ask for?</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IP address of your host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IP address of the remote host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Port range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1" i="1" lang="en-US" sz="2000" spc="-1" strike="noStrike">
                <a:solidFill>
                  <a:srgbClr val="58585b"/>
                </a:solidFill>
                <a:uFill>
                  <a:solidFill>
                    <a:srgbClr val="ffffff"/>
                  </a:solidFill>
                </a:uFill>
                <a:latin typeface="Calibri"/>
              </a:rPr>
              <a:t>That looks like an ACL to me!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No special config for advanced protocol analysis – just address/port</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Router ACLs are better than firewalls at address/port filtering</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ACL capabilities are typically built into the router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Router ACLs typically do not drop traffic permitted by policy </a:t>
            </a:r>
            <a:endParaRPr b="0" lang="en-US" sz="2000" spc="-1" strike="noStrike">
              <a:solidFill>
                <a:srgbClr val="58585b"/>
              </a:solidFill>
              <a:uFill>
                <a:solidFill>
                  <a:srgbClr val="ffffff"/>
                </a:solidFill>
              </a:uFill>
              <a:latin typeface="Calibri"/>
            </a:endParaRPr>
          </a:p>
        </p:txBody>
      </p:sp>
      <p:sp>
        <p:nvSpPr>
          <p:cNvPr id="418" name="TextShape 3"/>
          <p:cNvSpPr txBox="1"/>
          <p:nvPr/>
        </p:nvSpPr>
        <p:spPr>
          <a:xfrm>
            <a:off x="212760" y="4938120"/>
            <a:ext cx="3238200" cy="136440"/>
          </a:xfrm>
          <a:prstGeom prst="rect">
            <a:avLst/>
          </a:prstGeom>
          <a:noFill/>
          <a:ln>
            <a:noFill/>
          </a:ln>
        </p:spPr>
        <p:txBody>
          <a:bodyPr anchor="ctr"/>
          <a:p>
            <a:pPr>
              <a:lnSpc>
                <a:spcPct val="100000"/>
              </a:lnSpc>
            </a:pPr>
            <a:fld id="{6866E870-2596-42E8-A63D-59EB7C3A7478}"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668F13C9-F1A9-467C-828A-FDC38CED9878}"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19"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Security Without Firewalls</a:t>
            </a:r>
            <a:endParaRPr b="0" lang="en-US" sz="3200" spc="-1" strike="noStrike">
              <a:solidFill>
                <a:srgbClr val="58585b"/>
              </a:solidFill>
              <a:uFill>
                <a:solidFill>
                  <a:srgbClr val="ffffff"/>
                </a:solidFill>
              </a:uFill>
              <a:latin typeface="Calibri"/>
            </a:endParaRPr>
          </a:p>
        </p:txBody>
      </p:sp>
      <p:sp>
        <p:nvSpPr>
          <p:cNvPr id="421" name="TextShape 2"/>
          <p:cNvSpPr txBox="1"/>
          <p:nvPr/>
        </p:nvSpPr>
        <p:spPr>
          <a:xfrm>
            <a:off x="457200" y="1063080"/>
            <a:ext cx="8229240" cy="380124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Data intensive science traffic interacts poorly with firewalls</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Does this mean we ignore security?  </a:t>
            </a:r>
            <a:r>
              <a:rPr b="1" i="1" lang="en-US" sz="2400" spc="-1" strike="noStrike">
                <a:solidFill>
                  <a:srgbClr val="58585b"/>
                </a:solidFill>
                <a:uFill>
                  <a:solidFill>
                    <a:srgbClr val="ffffff"/>
                  </a:solidFill>
                </a:uFill>
                <a:latin typeface="Calibri"/>
              </a:rPr>
              <a:t>NO!</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79"/>
              </a:spcBef>
              <a:buClr>
                <a:srgbClr val="58585b"/>
              </a:buClr>
              <a:buSzPct val="85000"/>
              <a:buFont typeface="Arial"/>
              <a:buChar char="–"/>
            </a:pPr>
            <a:r>
              <a:rPr b="0" lang="en-US" sz="2400" spc="-1" strike="noStrike">
                <a:solidFill>
                  <a:srgbClr val="58585b"/>
                </a:solidFill>
                <a:uFill>
                  <a:solidFill>
                    <a:srgbClr val="ffffff"/>
                  </a:solidFill>
                </a:uFill>
                <a:latin typeface="Calibri"/>
              </a:rPr>
              <a:t>We </a:t>
            </a:r>
            <a:r>
              <a:rPr b="1" lang="en-US" sz="2400" spc="-1" strike="noStrike">
                <a:solidFill>
                  <a:srgbClr val="58585b"/>
                </a:solidFill>
                <a:uFill>
                  <a:solidFill>
                    <a:srgbClr val="ffffff"/>
                  </a:solidFill>
                </a:uFill>
                <a:latin typeface="Calibri"/>
              </a:rPr>
              <a:t>must</a:t>
            </a:r>
            <a:r>
              <a:rPr b="0" lang="en-US" sz="2400" spc="-1" strike="noStrike">
                <a:solidFill>
                  <a:srgbClr val="58585b"/>
                </a:solidFill>
                <a:uFill>
                  <a:solidFill>
                    <a:srgbClr val="ffffff"/>
                  </a:solidFill>
                </a:uFill>
                <a:latin typeface="Calibri"/>
              </a:rPr>
              <a:t> protect our systems</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79"/>
              </a:spcBef>
              <a:buClr>
                <a:srgbClr val="58585b"/>
              </a:buClr>
              <a:buSzPct val="85000"/>
              <a:buFont typeface="Arial"/>
              <a:buChar char="–"/>
            </a:pPr>
            <a:r>
              <a:rPr b="0" lang="en-US" sz="2400" spc="-1" strike="noStrike">
                <a:solidFill>
                  <a:srgbClr val="58585b"/>
                </a:solidFill>
                <a:uFill>
                  <a:solidFill>
                    <a:srgbClr val="ffffff"/>
                  </a:solidFill>
                </a:uFill>
                <a:latin typeface="Calibri"/>
              </a:rPr>
              <a:t>We just need to find a way to do security that does not prevent us from getting the science done</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1" i="1" lang="en-US" sz="2400" spc="-1" strike="noStrike">
                <a:solidFill>
                  <a:srgbClr val="58585b"/>
                </a:solidFill>
                <a:uFill>
                  <a:solidFill>
                    <a:srgbClr val="ffffff"/>
                  </a:solidFill>
                </a:uFill>
                <a:latin typeface="Calibri"/>
              </a:rPr>
              <a:t>Key point – security policies and mechanisms that protect the Science DMZ should be implemented so that they do not compromise performance</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Traffic permitted by policy should not experience performance impact as a result of the application of policy</a:t>
            </a:r>
            <a:endParaRPr b="0" lang="en-US" sz="2400" spc="-1" strike="noStrike">
              <a:solidFill>
                <a:srgbClr val="58585b"/>
              </a:solidFill>
              <a:uFill>
                <a:solidFill>
                  <a:srgbClr val="ffffff"/>
                </a:solidFill>
              </a:uFill>
              <a:latin typeface="Calibri"/>
            </a:endParaRPr>
          </a:p>
          <a:p>
            <a:pPr>
              <a:lnSpc>
                <a:spcPct val="100000"/>
              </a:lnSpc>
              <a:spcBef>
                <a:spcPts val="879"/>
              </a:spcBef>
            </a:pPr>
            <a:endParaRPr b="0" lang="en-US" sz="2400" spc="-1" strike="noStrike">
              <a:solidFill>
                <a:srgbClr val="58585b"/>
              </a:solidFill>
              <a:uFill>
                <a:solidFill>
                  <a:srgbClr val="ffffff"/>
                </a:solidFill>
              </a:uFill>
              <a:latin typeface="Calibri"/>
            </a:endParaRPr>
          </a:p>
        </p:txBody>
      </p:sp>
      <p:sp>
        <p:nvSpPr>
          <p:cNvPr id="422" name="TextShape 3"/>
          <p:cNvSpPr txBox="1"/>
          <p:nvPr/>
        </p:nvSpPr>
        <p:spPr>
          <a:xfrm>
            <a:off x="212760" y="4938120"/>
            <a:ext cx="3238200" cy="136440"/>
          </a:xfrm>
          <a:prstGeom prst="rect">
            <a:avLst/>
          </a:prstGeom>
          <a:noFill/>
          <a:ln>
            <a:noFill/>
          </a:ln>
        </p:spPr>
        <p:txBody>
          <a:bodyPr anchor="ctr"/>
          <a:p>
            <a:pPr>
              <a:lnSpc>
                <a:spcPct val="100000"/>
              </a:lnSpc>
            </a:pPr>
            <a:fld id="{9E90CACD-9A56-4B9B-AB07-D78A6CC7C92E}"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EE784AD6-2D39-49CA-99E4-2554A186255E}"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23"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extShape 1"/>
          <p:cNvSpPr txBox="1"/>
          <p:nvPr/>
        </p:nvSpPr>
        <p:spPr>
          <a:xfrm>
            <a:off x="457200" y="101160"/>
            <a:ext cx="70988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Firewall Performance Example</a:t>
            </a:r>
            <a:endParaRPr b="0" lang="en-US" sz="3200" spc="-1" strike="noStrike">
              <a:solidFill>
                <a:srgbClr val="58585b"/>
              </a:solidFill>
              <a:uFill>
                <a:solidFill>
                  <a:srgbClr val="ffffff"/>
                </a:solidFill>
              </a:uFill>
              <a:latin typeface="Calibri"/>
            </a:endParaRPr>
          </a:p>
        </p:txBody>
      </p:sp>
      <p:sp>
        <p:nvSpPr>
          <p:cNvPr id="425" name="TextShape 2"/>
          <p:cNvSpPr txBox="1"/>
          <p:nvPr/>
        </p:nvSpPr>
        <p:spPr>
          <a:xfrm>
            <a:off x="457200" y="813600"/>
            <a:ext cx="8229240" cy="23292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Observed performance, via perfSONAR, through a firewall:</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Observed performance, via perfSONAR, bypassing firewall:</a:t>
            </a:r>
            <a:endParaRPr b="0" lang="en-US" sz="2000" spc="-1" strike="noStrike">
              <a:solidFill>
                <a:srgbClr val="58585b"/>
              </a:solidFill>
              <a:uFill>
                <a:solidFill>
                  <a:srgbClr val="ffffff"/>
                </a:solidFill>
              </a:uFill>
              <a:latin typeface="Calibri"/>
            </a:endParaRPr>
          </a:p>
        </p:txBody>
      </p:sp>
      <p:pic>
        <p:nvPicPr>
          <p:cNvPr id="426" name="Picture 1" descr=""/>
          <p:cNvPicPr/>
          <p:nvPr/>
        </p:nvPicPr>
        <p:blipFill>
          <a:blip r:embed="rId1"/>
          <a:stretch/>
        </p:blipFill>
        <p:spPr>
          <a:xfrm>
            <a:off x="2970360" y="1097640"/>
            <a:ext cx="6173280" cy="1523880"/>
          </a:xfrm>
          <a:prstGeom prst="rect">
            <a:avLst/>
          </a:prstGeom>
          <a:ln>
            <a:noFill/>
          </a:ln>
        </p:spPr>
      </p:pic>
      <p:pic>
        <p:nvPicPr>
          <p:cNvPr id="427" name="Picture 1" descr=""/>
          <p:cNvPicPr/>
          <p:nvPr/>
        </p:nvPicPr>
        <p:blipFill>
          <a:blip r:embed="rId2"/>
          <a:stretch/>
        </p:blipFill>
        <p:spPr>
          <a:xfrm>
            <a:off x="2970360" y="2858040"/>
            <a:ext cx="6173280" cy="1500480"/>
          </a:xfrm>
          <a:prstGeom prst="rect">
            <a:avLst/>
          </a:prstGeom>
          <a:ln>
            <a:noFill/>
          </a:ln>
        </p:spPr>
      </p:pic>
      <p:sp>
        <p:nvSpPr>
          <p:cNvPr id="428" name="CustomShape 3"/>
          <p:cNvSpPr/>
          <p:nvPr/>
        </p:nvSpPr>
        <p:spPr>
          <a:xfrm>
            <a:off x="266760" y="1635480"/>
            <a:ext cx="2512800" cy="729720"/>
          </a:xfrm>
          <a:prstGeom prst="rect">
            <a:avLst/>
          </a:prstGeom>
          <a:noFill/>
          <a:ln w="9360">
            <a:noFill/>
          </a:ln>
        </p:spPr>
        <p:style>
          <a:lnRef idx="0"/>
          <a:fillRef idx="0"/>
          <a:effectRef idx="0"/>
          <a:fontRef idx="minor"/>
        </p:style>
        <p:txBody>
          <a:bodyPr/>
          <a:p>
            <a:pPr marL="343080" indent="-342720">
              <a:lnSpc>
                <a:spcPct val="100000"/>
              </a:lnSpc>
              <a:spcBef>
                <a:spcPts val="601"/>
              </a:spcBef>
            </a:pPr>
            <a:r>
              <a:rPr b="0" lang="en-US" sz="2000" spc="-1" strike="noStrike">
                <a:solidFill>
                  <a:srgbClr val="ff6600"/>
                </a:solidFill>
                <a:uFill>
                  <a:solidFill>
                    <a:srgbClr val="ffffff"/>
                  </a:solidFill>
                </a:uFill>
                <a:latin typeface="Calibri"/>
                <a:ea typeface="ＭＳ Ｐゴシック"/>
              </a:rPr>
              <a:t>     </a:t>
            </a:r>
            <a:r>
              <a:rPr b="0" lang="en-US" sz="2000" spc="-1" strike="noStrike">
                <a:solidFill>
                  <a:srgbClr val="ff6600"/>
                </a:solidFill>
                <a:uFill>
                  <a:solidFill>
                    <a:srgbClr val="ffffff"/>
                  </a:solidFill>
                </a:uFill>
                <a:latin typeface="Calibri"/>
                <a:ea typeface="ＭＳ Ｐゴシック"/>
              </a:rPr>
              <a:t>Almost 20 times slower through the firewall</a:t>
            </a:r>
            <a:endParaRPr b="0" lang="en-US" sz="2000" spc="-1" strike="noStrike">
              <a:solidFill>
                <a:srgbClr val="000000"/>
              </a:solidFill>
              <a:uFill>
                <a:solidFill>
                  <a:srgbClr val="ffffff"/>
                </a:solidFill>
              </a:uFill>
              <a:latin typeface="Arial"/>
            </a:endParaRPr>
          </a:p>
        </p:txBody>
      </p:sp>
      <p:sp>
        <p:nvSpPr>
          <p:cNvPr id="429" name="CustomShape 4"/>
          <p:cNvSpPr/>
          <p:nvPr/>
        </p:nvSpPr>
        <p:spPr>
          <a:xfrm>
            <a:off x="279360" y="3286800"/>
            <a:ext cx="2848320" cy="1071720"/>
          </a:xfrm>
          <a:prstGeom prst="rect">
            <a:avLst/>
          </a:prstGeom>
          <a:noFill/>
          <a:ln w="9360">
            <a:noFill/>
          </a:ln>
        </p:spPr>
        <p:style>
          <a:lnRef idx="0"/>
          <a:fillRef idx="0"/>
          <a:effectRef idx="0"/>
          <a:fontRef idx="minor"/>
        </p:style>
        <p:txBody>
          <a:bodyPr/>
          <a:p>
            <a:pPr marL="343080" indent="-342720">
              <a:lnSpc>
                <a:spcPct val="100000"/>
              </a:lnSpc>
              <a:spcBef>
                <a:spcPts val="601"/>
              </a:spcBef>
            </a:pPr>
            <a:r>
              <a:rPr b="0" lang="en-US" sz="2000" spc="-1" strike="noStrike">
                <a:solidFill>
                  <a:srgbClr val="ff6600"/>
                </a:solidFill>
                <a:uFill>
                  <a:solidFill>
                    <a:srgbClr val="ffffff"/>
                  </a:solidFill>
                </a:uFill>
                <a:latin typeface="Calibri"/>
                <a:ea typeface="ＭＳ Ｐゴシック"/>
              </a:rPr>
              <a:t>     </a:t>
            </a:r>
            <a:r>
              <a:rPr b="0" lang="en-US" sz="2000" spc="-1" strike="noStrike">
                <a:solidFill>
                  <a:srgbClr val="ff6600"/>
                </a:solidFill>
                <a:uFill>
                  <a:solidFill>
                    <a:srgbClr val="ffffff"/>
                  </a:solidFill>
                </a:uFill>
                <a:latin typeface="Calibri"/>
                <a:ea typeface="ＭＳ Ｐゴシック"/>
              </a:rPr>
              <a:t>Huge improvement without the firewall</a:t>
            </a:r>
            <a:endParaRPr b="0" lang="en-US" sz="2000" spc="-1" strike="noStrike">
              <a:solidFill>
                <a:srgbClr val="000000"/>
              </a:solidFill>
              <a:uFill>
                <a:solidFill>
                  <a:srgbClr val="ffffff"/>
                </a:solidFill>
              </a:uFill>
              <a:latin typeface="Arial"/>
            </a:endParaRPr>
          </a:p>
        </p:txBody>
      </p:sp>
      <p:sp>
        <p:nvSpPr>
          <p:cNvPr id="430" name="TextShape 5"/>
          <p:cNvSpPr txBox="1"/>
          <p:nvPr/>
        </p:nvSpPr>
        <p:spPr>
          <a:xfrm>
            <a:off x="212760" y="4938120"/>
            <a:ext cx="3238200" cy="136440"/>
          </a:xfrm>
          <a:prstGeom prst="rect">
            <a:avLst/>
          </a:prstGeom>
          <a:noFill/>
          <a:ln>
            <a:noFill/>
          </a:ln>
        </p:spPr>
        <p:txBody>
          <a:bodyPr anchor="ctr"/>
          <a:p>
            <a:pPr>
              <a:lnSpc>
                <a:spcPct val="100000"/>
              </a:lnSpc>
            </a:pPr>
            <a:fld id="{18D9AF66-E8C0-4402-BAC7-D359EB9DE062}"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3"/>
              </a:rPr>
              <a:t>engage@es.net</a:t>
            </a:r>
            <a:r>
              <a:rPr b="0" lang="en-US" sz="800" spc="-1" strike="noStrike">
                <a:solidFill>
                  <a:srgbClr val="000000"/>
                </a:solidFill>
                <a:uFill>
                  <a:solidFill>
                    <a:srgbClr val="ffffff"/>
                  </a:solidFill>
                </a:uFill>
                <a:latin typeface="Arial"/>
              </a:rPr>
              <a:t>) - </a:t>
            </a:r>
            <a:fld id="{794C95CD-680F-4B36-8072-0539F018E51D}"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31" name="CustomShape 6"/>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4"/>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If Not Firewalls, Then What?</a:t>
            </a:r>
            <a:endParaRPr b="0" lang="en-US" sz="3200" spc="-1" strike="noStrike">
              <a:solidFill>
                <a:srgbClr val="58585b"/>
              </a:solidFill>
              <a:uFill>
                <a:solidFill>
                  <a:srgbClr val="ffffff"/>
                </a:solidFill>
              </a:uFill>
              <a:latin typeface="Calibri"/>
            </a:endParaRPr>
          </a:p>
        </p:txBody>
      </p:sp>
      <p:sp>
        <p:nvSpPr>
          <p:cNvPr id="433"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Remember – the goal is to protect systems in a way that allows the science mission to succeed</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I like something I heard at NERSC – paraphrasing: “Security controls should enhance the utility of science infrastructure.”</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There are multiple ways to solve this – some are technical, and some are organizational/sociological</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I’m not going to lie to you – this is harder than just putting up a firewall and closing your eyes</a:t>
            </a:r>
            <a:endParaRPr b="0" lang="en-US" sz="2400" spc="-1" strike="noStrike">
              <a:solidFill>
                <a:srgbClr val="58585b"/>
              </a:solidFill>
              <a:uFill>
                <a:solidFill>
                  <a:srgbClr val="ffffff"/>
                </a:solidFill>
              </a:uFill>
              <a:latin typeface="Calibri"/>
            </a:endParaRPr>
          </a:p>
        </p:txBody>
      </p:sp>
      <p:sp>
        <p:nvSpPr>
          <p:cNvPr id="434" name="TextShape 3"/>
          <p:cNvSpPr txBox="1"/>
          <p:nvPr/>
        </p:nvSpPr>
        <p:spPr>
          <a:xfrm>
            <a:off x="212760" y="4938120"/>
            <a:ext cx="3238200" cy="136440"/>
          </a:xfrm>
          <a:prstGeom prst="rect">
            <a:avLst/>
          </a:prstGeom>
          <a:noFill/>
          <a:ln>
            <a:noFill/>
          </a:ln>
        </p:spPr>
        <p:txBody>
          <a:bodyPr anchor="ctr"/>
          <a:p>
            <a:pPr>
              <a:lnSpc>
                <a:spcPct val="100000"/>
              </a:lnSpc>
            </a:pPr>
            <a:fld id="{2A497430-1E96-4057-AC05-94BD2DAEE2C1}"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4E182A37-8116-475E-AB81-C2DEE389C14E}"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35"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Other Technical Capabilities</a:t>
            </a:r>
            <a:endParaRPr b="0" lang="en-US" sz="3200" spc="-1" strike="noStrike">
              <a:solidFill>
                <a:srgbClr val="58585b"/>
              </a:solidFill>
              <a:uFill>
                <a:solidFill>
                  <a:srgbClr val="ffffff"/>
                </a:solidFill>
              </a:uFill>
              <a:latin typeface="Calibri"/>
            </a:endParaRPr>
          </a:p>
        </p:txBody>
      </p:sp>
      <p:sp>
        <p:nvSpPr>
          <p:cNvPr id="437" name="TextShape 2"/>
          <p:cNvSpPr txBox="1"/>
          <p:nvPr/>
        </p:nvSpPr>
        <p:spPr>
          <a:xfrm>
            <a:off x="457200" y="1011240"/>
            <a:ext cx="8229240" cy="380124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Intrusion Detection Systems (IDS)</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One example is Bro – </a:t>
            </a:r>
            <a:r>
              <a:rPr b="0" lang="en-US" sz="2000" spc="-1" strike="noStrike" u="sng">
                <a:solidFill>
                  <a:srgbClr val="266782"/>
                </a:solidFill>
                <a:uFill>
                  <a:solidFill>
                    <a:srgbClr val="ffffff"/>
                  </a:solidFill>
                </a:uFill>
                <a:latin typeface="Calibri"/>
                <a:hlinkClick r:id="rId1"/>
              </a:rPr>
              <a:t>http</a:t>
            </a:r>
            <a:r>
              <a:rPr b="0" lang="en-US" sz="2000" spc="-1" strike="noStrike" u="sng">
                <a:solidFill>
                  <a:srgbClr val="266782"/>
                </a:solidFill>
                <a:uFill>
                  <a:solidFill>
                    <a:srgbClr val="ffffff"/>
                  </a:solidFill>
                </a:uFill>
                <a:latin typeface="Calibri"/>
                <a:hlinkClick r:id="rId2"/>
              </a:rPr>
              <a:t>://bro-</a:t>
            </a:r>
            <a:r>
              <a:rPr b="0" lang="en-US" sz="2000" spc="-1" strike="noStrike" u="sng">
                <a:solidFill>
                  <a:srgbClr val="266782"/>
                </a:solidFill>
                <a:uFill>
                  <a:solidFill>
                    <a:srgbClr val="ffffff"/>
                  </a:solidFill>
                </a:uFill>
                <a:latin typeface="Calibri"/>
                <a:hlinkClick r:id="rId3"/>
              </a:rPr>
              <a:t>ids.org/</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Bro is high-performance and battle-tested</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Bro protects several high-performance national assets</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Bro can be scaled with clustering: </a:t>
            </a:r>
            <a:r>
              <a:rPr b="0" lang="en-US" sz="1800" spc="-1" strike="noStrike" u="sng">
                <a:solidFill>
                  <a:srgbClr val="266782"/>
                </a:solidFill>
                <a:uFill>
                  <a:solidFill>
                    <a:srgbClr val="ffffff"/>
                  </a:solidFill>
                </a:uFill>
                <a:latin typeface="Calibri"/>
                <a:hlinkClick r:id="rId4"/>
              </a:rPr>
              <a:t>http://www.bro-ids.org/documentation/</a:t>
            </a:r>
            <a:r>
              <a:rPr b="0" lang="en-US" sz="1800" spc="-1" strike="noStrike" u="sng">
                <a:solidFill>
                  <a:srgbClr val="266782"/>
                </a:solidFill>
                <a:uFill>
                  <a:solidFill>
                    <a:srgbClr val="ffffff"/>
                  </a:solidFill>
                </a:uFill>
                <a:latin typeface="Calibri"/>
                <a:hlinkClick r:id="rId5"/>
              </a:rPr>
              <a:t>cluster.html</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Other IDS solutions are available also</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Netflow and IPFIX can provide intelligence, but not filtering</a:t>
            </a:r>
            <a:endParaRPr b="0" lang="en-US" sz="24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Openflow and SDN</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Using Openflow to control access to a network-based service seems pretty obvious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This could significantly reduce the attack surface for any authenticated network service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This would only work if the Openflow device had a robust data plane</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438" name="TextShape 3"/>
          <p:cNvSpPr txBox="1"/>
          <p:nvPr/>
        </p:nvSpPr>
        <p:spPr>
          <a:xfrm>
            <a:off x="212760" y="4938120"/>
            <a:ext cx="3238200" cy="136440"/>
          </a:xfrm>
          <a:prstGeom prst="rect">
            <a:avLst/>
          </a:prstGeom>
          <a:noFill/>
          <a:ln>
            <a:noFill/>
          </a:ln>
        </p:spPr>
        <p:txBody>
          <a:bodyPr anchor="ctr"/>
          <a:p>
            <a:pPr>
              <a:lnSpc>
                <a:spcPct val="100000"/>
              </a:lnSpc>
            </a:pPr>
            <a:fld id="{C06D5401-753C-4BF0-9E20-DBB3E90B7FB4}"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6"/>
              </a:rPr>
              <a:t>engage@es.net</a:t>
            </a:r>
            <a:r>
              <a:rPr b="0" lang="en-US" sz="800" spc="-1" strike="noStrike">
                <a:solidFill>
                  <a:srgbClr val="000000"/>
                </a:solidFill>
                <a:uFill>
                  <a:solidFill>
                    <a:srgbClr val="ffffff"/>
                  </a:solidFill>
                </a:uFill>
                <a:latin typeface="Arial"/>
              </a:rPr>
              <a:t>) - </a:t>
            </a:r>
            <a:fld id="{DC11D572-521C-4A06-AB3B-F5BEA034EB46}"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39"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7"/>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Other Technical Capabilities (2)</a:t>
            </a:r>
            <a:endParaRPr b="0" lang="en-US" sz="3200" spc="-1" strike="noStrike">
              <a:solidFill>
                <a:srgbClr val="58585b"/>
              </a:solidFill>
              <a:uFill>
                <a:solidFill>
                  <a:srgbClr val="ffffff"/>
                </a:solidFill>
              </a:uFill>
              <a:latin typeface="Calibri"/>
            </a:endParaRPr>
          </a:p>
        </p:txBody>
      </p:sp>
      <p:sp>
        <p:nvSpPr>
          <p:cNvPr id="441" name="TextShape 2"/>
          <p:cNvSpPr txBox="1"/>
          <p:nvPr/>
        </p:nvSpPr>
        <p:spPr>
          <a:xfrm>
            <a:off x="457200" y="1094400"/>
            <a:ext cx="8229240" cy="366444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Aggressive access lists</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More useful with project-specific DTNs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If the purpose of the DTN is to exchange data with a small set of remote collaborators, the ACL is pretty easy to write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Large-scale data distribution servers are hard to handle this way (but then, the firewall ruleset for such a service would be pretty open too)</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400" spc="-1" strike="noStrike">
                <a:solidFill>
                  <a:srgbClr val="58585b"/>
                </a:solidFill>
                <a:uFill>
                  <a:solidFill>
                    <a:srgbClr val="ffffff"/>
                  </a:solidFill>
                </a:uFill>
                <a:latin typeface="Calibri"/>
              </a:rPr>
              <a:t>Limitation of the application set</a:t>
            </a:r>
            <a:endParaRPr b="0" lang="en-US" sz="24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One of the reasons to limit the application set in the Science DMZ is to make it easier to protect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Keep desktop applications off the DTN (and watch for them anyway using logging, netflow, etc – take violations seriously)</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This requires collaboration between people – networking, security, systems, and scientists</a:t>
            </a:r>
            <a:endParaRPr b="0" lang="en-US" sz="2000" spc="-1" strike="noStrike">
              <a:solidFill>
                <a:srgbClr val="58585b"/>
              </a:solidFill>
              <a:uFill>
                <a:solidFill>
                  <a:srgbClr val="ffffff"/>
                </a:solidFill>
              </a:uFill>
              <a:latin typeface="Calibri"/>
            </a:endParaRPr>
          </a:p>
        </p:txBody>
      </p:sp>
      <p:sp>
        <p:nvSpPr>
          <p:cNvPr id="442" name="TextShape 3"/>
          <p:cNvSpPr txBox="1"/>
          <p:nvPr/>
        </p:nvSpPr>
        <p:spPr>
          <a:xfrm>
            <a:off x="212760" y="4938120"/>
            <a:ext cx="3238200" cy="136440"/>
          </a:xfrm>
          <a:prstGeom prst="rect">
            <a:avLst/>
          </a:prstGeom>
          <a:noFill/>
          <a:ln>
            <a:noFill/>
          </a:ln>
        </p:spPr>
        <p:txBody>
          <a:bodyPr anchor="ctr"/>
          <a:p>
            <a:pPr>
              <a:lnSpc>
                <a:spcPct val="100000"/>
              </a:lnSpc>
            </a:pPr>
            <a:fld id="{E18F1E7F-606E-4102-A3E9-CF623AEDBC86}"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E719181C-9267-4E7B-B9F1-8A8C94DD4D84}"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43"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Collaboration Within The Organization</a:t>
            </a:r>
            <a:endParaRPr b="0" lang="en-US" sz="3200" spc="-1" strike="noStrike">
              <a:solidFill>
                <a:srgbClr val="58585b"/>
              </a:solidFill>
              <a:uFill>
                <a:solidFill>
                  <a:srgbClr val="ffffff"/>
                </a:solidFill>
              </a:uFill>
              <a:latin typeface="Calibri"/>
            </a:endParaRPr>
          </a:p>
        </p:txBody>
      </p:sp>
      <p:sp>
        <p:nvSpPr>
          <p:cNvPr id="445" name="TextShape 2"/>
          <p:cNvSpPr txBox="1"/>
          <p:nvPr/>
        </p:nvSpPr>
        <p:spPr>
          <a:xfrm>
            <a:off x="457200" y="1035720"/>
            <a:ext cx="8229240" cy="375048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600" spc="-1" strike="noStrike">
                <a:solidFill>
                  <a:srgbClr val="58585b"/>
                </a:solidFill>
                <a:uFill>
                  <a:solidFill>
                    <a:srgbClr val="ffffff"/>
                  </a:solidFill>
                </a:uFill>
                <a:latin typeface="Calibri"/>
              </a:rPr>
              <a:t>All stakeholders should collaborate on Science DMZ design, policy, and enforcement</a:t>
            </a:r>
            <a:endParaRPr b="0" lang="en-US" sz="26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600" spc="-1" strike="noStrike">
                <a:solidFill>
                  <a:srgbClr val="58585b"/>
                </a:solidFill>
                <a:uFill>
                  <a:solidFill>
                    <a:srgbClr val="ffffff"/>
                  </a:solidFill>
                </a:uFill>
                <a:latin typeface="Calibri"/>
              </a:rPr>
              <a:t>The security people have to be on board</a:t>
            </a:r>
            <a:endParaRPr b="0" lang="en-US" sz="26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Remember: security people already have political cover – it’s called the firewall</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If a host gets compromised, the security officer can say they did their due diligence because there was a firewall in place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If the deployment of a Science DMZ is going to jeopardize the job of the security officer, expect pushback</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600" spc="-1" strike="noStrike">
                <a:solidFill>
                  <a:srgbClr val="58585b"/>
                </a:solidFill>
                <a:uFill>
                  <a:solidFill>
                    <a:srgbClr val="ffffff"/>
                  </a:solidFill>
                </a:uFill>
                <a:latin typeface="Calibri"/>
              </a:rPr>
              <a:t>The Science DMZ is a strategic asset, and should be understood by the strategic thinkers in the organization</a:t>
            </a:r>
            <a:endParaRPr b="0" lang="en-US" sz="26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Changes in security models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Changes in operational models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Enhanced ability to compete for funding</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Increased institutional capability – greater science output</a:t>
            </a:r>
            <a:endParaRPr b="0" lang="en-US" sz="2000" spc="-1" strike="noStrike">
              <a:solidFill>
                <a:srgbClr val="58585b"/>
              </a:solidFill>
              <a:uFill>
                <a:solidFill>
                  <a:srgbClr val="ffffff"/>
                </a:solidFill>
              </a:uFill>
              <a:latin typeface="Calibri"/>
            </a:endParaRPr>
          </a:p>
          <a:p>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446" name="TextShape 3"/>
          <p:cNvSpPr txBox="1"/>
          <p:nvPr/>
        </p:nvSpPr>
        <p:spPr>
          <a:xfrm>
            <a:off x="212760" y="4938120"/>
            <a:ext cx="3238200" cy="136440"/>
          </a:xfrm>
          <a:prstGeom prst="rect">
            <a:avLst/>
          </a:prstGeom>
          <a:noFill/>
          <a:ln>
            <a:noFill/>
          </a:ln>
        </p:spPr>
        <p:txBody>
          <a:bodyPr anchor="ctr"/>
          <a:p>
            <a:pPr>
              <a:lnSpc>
                <a:spcPct val="100000"/>
              </a:lnSpc>
            </a:pPr>
            <a:fld id="{C5A47DAD-D194-4183-8B3B-B7EFE4030C84}"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7B1AF658-6B66-43B6-AC25-4D1A53C4B1D6}"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47"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457200" y="205920"/>
            <a:ext cx="8229240" cy="856800"/>
          </a:xfrm>
          <a:prstGeom prst="rect">
            <a:avLst/>
          </a:prstGeom>
          <a:noFill/>
          <a:ln>
            <a:noFill/>
          </a:ln>
        </p:spPr>
        <p:txBody>
          <a:bodyPr anchor="ctr">
            <a:normAutofit/>
          </a:bodyPr>
          <a:p>
            <a:pPr>
              <a:lnSpc>
                <a:spcPct val="100000"/>
              </a:lnSpc>
            </a:pPr>
            <a:r>
              <a:rPr b="1" lang="en-US" sz="3200" spc="-1" strike="noStrike">
                <a:solidFill>
                  <a:srgbClr val="58585b"/>
                </a:solidFill>
                <a:uFill>
                  <a:solidFill>
                    <a:srgbClr val="ffffff"/>
                  </a:solidFill>
                </a:uFill>
                <a:latin typeface="Calibri"/>
              </a:rPr>
              <a:t>Overview</a:t>
            </a:r>
            <a:endParaRPr b="0" lang="en-US" sz="3200" spc="-1" strike="noStrike">
              <a:solidFill>
                <a:srgbClr val="58585b"/>
              </a:solidFill>
              <a:uFill>
                <a:solidFill>
                  <a:srgbClr val="ffffff"/>
                </a:solidFill>
              </a:uFill>
              <a:latin typeface="Calibri"/>
            </a:endParaRPr>
          </a:p>
        </p:txBody>
      </p:sp>
      <p:sp>
        <p:nvSpPr>
          <p:cNvPr id="449" name="TextShape 2"/>
          <p:cNvSpPr txBox="1"/>
          <p:nvPr/>
        </p:nvSpPr>
        <p:spPr>
          <a:xfrm>
            <a:off x="457200" y="1063080"/>
            <a:ext cx="8229240" cy="3699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Motivation and Introduction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Architecture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Network Monitoring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Data Transfer Nodes &amp; Applications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Security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ff6600"/>
                </a:solidFill>
                <a:uFill>
                  <a:solidFill>
                    <a:srgbClr val="ffffff"/>
                  </a:solidFill>
                </a:uFill>
                <a:latin typeface="Calibri"/>
              </a:rPr>
              <a:t>User Engagement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Wrap Up</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450" name="TextShape 3"/>
          <p:cNvSpPr txBox="1"/>
          <p:nvPr/>
        </p:nvSpPr>
        <p:spPr>
          <a:xfrm>
            <a:off x="212760" y="4938120"/>
            <a:ext cx="3238200" cy="136440"/>
          </a:xfrm>
          <a:prstGeom prst="rect">
            <a:avLst/>
          </a:prstGeom>
          <a:noFill/>
          <a:ln>
            <a:noFill/>
          </a:ln>
        </p:spPr>
        <p:txBody>
          <a:bodyPr anchor="ctr"/>
          <a:p>
            <a:pPr>
              <a:lnSpc>
                <a:spcPct val="100000"/>
              </a:lnSpc>
            </a:pPr>
            <a:fld id="{D835678C-EF3C-49CF-BFC4-BE8546B353A6}"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AB68B2CD-1404-4F5E-8B07-EB749CBF7B58}"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51"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618120" y="38160"/>
            <a:ext cx="8385840" cy="52272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Science DMZ Superfecta: Engagement</a:t>
            </a:r>
            <a:endParaRPr b="0" lang="en-US" sz="3200" spc="-1" strike="noStrike">
              <a:solidFill>
                <a:srgbClr val="58585b"/>
              </a:solidFill>
              <a:uFill>
                <a:solidFill>
                  <a:srgbClr val="ffffff"/>
                </a:solidFill>
              </a:uFill>
              <a:latin typeface="Calibri"/>
            </a:endParaRPr>
          </a:p>
        </p:txBody>
      </p:sp>
      <p:sp>
        <p:nvSpPr>
          <p:cNvPr id="453" name="CustomShape 2"/>
          <p:cNvSpPr/>
          <p:nvPr/>
        </p:nvSpPr>
        <p:spPr>
          <a:xfrm>
            <a:off x="514440" y="1297800"/>
            <a:ext cx="2908080" cy="1004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58585b"/>
                </a:solidFill>
                <a:uFill>
                  <a:solidFill>
                    <a:srgbClr val="ffffff"/>
                  </a:solidFill>
                </a:uFill>
                <a:latin typeface="Calibri"/>
              </a:rPr>
              <a:t>Data Transfer Node</a:t>
            </a:r>
            <a:endParaRPr b="0" lang="en-US" sz="18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High performance</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Configured for data transfer</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Proper tools</a:t>
            </a:r>
            <a:endParaRPr b="0" lang="en-US" sz="1400" spc="-1" strike="noStrike">
              <a:solidFill>
                <a:srgbClr val="000000"/>
              </a:solidFill>
              <a:uFill>
                <a:solidFill>
                  <a:srgbClr val="ffffff"/>
                </a:solidFill>
              </a:uFill>
              <a:latin typeface="Arial"/>
            </a:endParaRPr>
          </a:p>
        </p:txBody>
      </p:sp>
      <p:sp>
        <p:nvSpPr>
          <p:cNvPr id="454" name="CustomShape 3"/>
          <p:cNvSpPr/>
          <p:nvPr/>
        </p:nvSpPr>
        <p:spPr>
          <a:xfrm>
            <a:off x="6527160" y="2836080"/>
            <a:ext cx="2420640" cy="1430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58585b"/>
                </a:solidFill>
                <a:uFill>
                  <a:solidFill>
                    <a:srgbClr val="ffffff"/>
                  </a:solidFill>
                </a:uFill>
                <a:latin typeface="Calibri"/>
              </a:rPr>
              <a:t>perfSONAR            </a:t>
            </a:r>
            <a:endParaRPr b="0" lang="en-US" sz="18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Enables fault isolation</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Verify correct operation</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Widely deployed in ESnet and other networks, as well as sites and facilities</a:t>
            </a:r>
            <a:endParaRPr b="0" lang="en-US" sz="1400" spc="-1" strike="noStrike">
              <a:solidFill>
                <a:srgbClr val="000000"/>
              </a:solidFill>
              <a:uFill>
                <a:solidFill>
                  <a:srgbClr val="ffffff"/>
                </a:solidFill>
              </a:uFill>
              <a:latin typeface="Arial"/>
            </a:endParaRPr>
          </a:p>
        </p:txBody>
      </p:sp>
      <p:sp>
        <p:nvSpPr>
          <p:cNvPr id="455" name="CustomShape 4"/>
          <p:cNvSpPr/>
          <p:nvPr/>
        </p:nvSpPr>
        <p:spPr>
          <a:xfrm>
            <a:off x="1452960" y="3559320"/>
            <a:ext cx="3144600" cy="1217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58585b"/>
                </a:solidFill>
                <a:uFill>
                  <a:solidFill>
                    <a:srgbClr val="ffffff"/>
                  </a:solidFill>
                </a:uFill>
                <a:latin typeface="Calibri"/>
              </a:rPr>
              <a:t>Science DMZ</a:t>
            </a:r>
            <a:endParaRPr b="0" lang="en-US" sz="18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Dedicated location for DTN</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Proper security </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0" lang="en-US" sz="1400" spc="-1" strike="noStrike">
                <a:solidFill>
                  <a:srgbClr val="58585b"/>
                </a:solidFill>
                <a:uFill>
                  <a:solidFill>
                    <a:srgbClr val="ffffff"/>
                  </a:solidFill>
                </a:uFill>
                <a:latin typeface="Calibri"/>
              </a:rPr>
              <a:t>Easy to deploy - no need to redesign the whole network</a:t>
            </a:r>
            <a:endParaRPr b="0" lang="en-US" sz="1400" spc="-1" strike="noStrike">
              <a:solidFill>
                <a:srgbClr val="000000"/>
              </a:solidFill>
              <a:uFill>
                <a:solidFill>
                  <a:srgbClr val="ffffff"/>
                </a:solidFill>
              </a:uFill>
              <a:latin typeface="Arial"/>
            </a:endParaRPr>
          </a:p>
        </p:txBody>
      </p:sp>
      <p:sp>
        <p:nvSpPr>
          <p:cNvPr id="456" name="CustomShape 5"/>
          <p:cNvSpPr/>
          <p:nvPr/>
        </p:nvSpPr>
        <p:spPr>
          <a:xfrm>
            <a:off x="4620600" y="1676520"/>
            <a:ext cx="1906200" cy="1724040"/>
          </a:xfrm>
          <a:custGeom>
            <a:avLst/>
            <a:gdLst/>
            <a:ah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a:ln>
            <a:round/>
          </a:ln>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p:style>
      </p:sp>
      <p:sp>
        <p:nvSpPr>
          <p:cNvPr id="457" name="CustomShape 6"/>
          <p:cNvSpPr/>
          <p:nvPr/>
        </p:nvSpPr>
        <p:spPr>
          <a:xfrm>
            <a:off x="4950360" y="2115000"/>
            <a:ext cx="1397160" cy="7297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58585b"/>
                </a:solidFill>
                <a:uFill>
                  <a:solidFill>
                    <a:srgbClr val="ffffff"/>
                  </a:solidFill>
                </a:uFill>
                <a:latin typeface="Calibri"/>
              </a:rPr>
              <a:t>Performance Testing &amp; Measurement</a:t>
            </a:r>
            <a:endParaRPr b="0" lang="en-US" sz="1400" spc="-1" strike="noStrike">
              <a:solidFill>
                <a:srgbClr val="000000"/>
              </a:solidFill>
              <a:uFill>
                <a:solidFill>
                  <a:srgbClr val="ffffff"/>
                </a:solidFill>
              </a:uFill>
              <a:latin typeface="Arial"/>
            </a:endParaRPr>
          </a:p>
        </p:txBody>
      </p:sp>
      <p:sp>
        <p:nvSpPr>
          <p:cNvPr id="458" name="CustomShape 7"/>
          <p:cNvSpPr/>
          <p:nvPr/>
        </p:nvSpPr>
        <p:spPr>
          <a:xfrm>
            <a:off x="2886840" y="1676520"/>
            <a:ext cx="1883160" cy="1724040"/>
          </a:xfrm>
          <a:custGeom>
            <a:avLst/>
            <a:gdLst/>
            <a:ah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a:ln>
            <a:round/>
          </a:ln>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p:style>
      </p:sp>
      <p:sp>
        <p:nvSpPr>
          <p:cNvPr id="459" name="CustomShape 8"/>
          <p:cNvSpPr/>
          <p:nvPr/>
        </p:nvSpPr>
        <p:spPr>
          <a:xfrm>
            <a:off x="3025440" y="2115000"/>
            <a:ext cx="1380240" cy="7297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58585b"/>
                </a:solidFill>
                <a:uFill>
                  <a:solidFill>
                    <a:srgbClr val="ffffff"/>
                  </a:solidFill>
                </a:uFill>
                <a:latin typeface="Calibri"/>
              </a:rPr>
              <a:t>Dedicated Systems for Data Transfer</a:t>
            </a:r>
            <a:endParaRPr b="0" lang="en-US" sz="1400" spc="-1" strike="noStrike">
              <a:solidFill>
                <a:srgbClr val="000000"/>
              </a:solidFill>
              <a:uFill>
                <a:solidFill>
                  <a:srgbClr val="ffffff"/>
                </a:solidFill>
              </a:uFill>
              <a:latin typeface="Arial"/>
            </a:endParaRPr>
          </a:p>
        </p:txBody>
      </p:sp>
      <p:sp>
        <p:nvSpPr>
          <p:cNvPr id="460" name="CustomShape 9"/>
          <p:cNvSpPr/>
          <p:nvPr/>
        </p:nvSpPr>
        <p:spPr>
          <a:xfrm>
            <a:off x="3678480" y="977760"/>
            <a:ext cx="1947240" cy="1764360"/>
          </a:xfrm>
          <a:custGeom>
            <a:avLst/>
            <a:gdLst/>
            <a:ah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a:ln>
            <a:round/>
          </a:ln>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p:style>
      </p:sp>
      <p:sp>
        <p:nvSpPr>
          <p:cNvPr id="461" name="CustomShape 10"/>
          <p:cNvSpPr/>
          <p:nvPr/>
        </p:nvSpPr>
        <p:spPr>
          <a:xfrm>
            <a:off x="3949200" y="1536480"/>
            <a:ext cx="1427040" cy="7290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58585b"/>
                </a:solidFill>
                <a:uFill>
                  <a:solidFill>
                    <a:srgbClr val="ffffff"/>
                  </a:solidFill>
                </a:uFill>
                <a:latin typeface="Calibri"/>
              </a:rPr>
              <a:t>Engagement with Network Users</a:t>
            </a:r>
            <a:endParaRPr b="0" lang="en-US" sz="1400" spc="-1" strike="noStrike">
              <a:solidFill>
                <a:srgbClr val="000000"/>
              </a:solidFill>
              <a:uFill>
                <a:solidFill>
                  <a:srgbClr val="ffffff"/>
                </a:solidFill>
              </a:uFill>
              <a:latin typeface="Arial"/>
            </a:endParaRPr>
          </a:p>
        </p:txBody>
      </p:sp>
      <p:sp>
        <p:nvSpPr>
          <p:cNvPr id="462" name="CustomShape 11"/>
          <p:cNvSpPr/>
          <p:nvPr/>
        </p:nvSpPr>
        <p:spPr>
          <a:xfrm>
            <a:off x="3678480" y="2554920"/>
            <a:ext cx="1947240" cy="1788120"/>
          </a:xfrm>
          <a:custGeom>
            <a:avLst/>
            <a:gdLst/>
            <a:ahLst/>
            <a:rect l="l" t="t" r="r" b="b"/>
            <a:pathLst>
              <a:path w="2438400" h="2438400">
                <a:moveTo>
                  <a:pt x="0" y="1219200"/>
                </a:moveTo>
                <a:cubicBezTo>
                  <a:pt x="0" y="545854"/>
                  <a:pt x="545854" y="0"/>
                  <a:pt x="1219200" y="0"/>
                </a:cubicBezTo>
                <a:cubicBezTo>
                  <a:pt x="1892546" y="0"/>
                  <a:pt x="2438400" y="545854"/>
                  <a:pt x="2438400" y="1219200"/>
                </a:cubicBezTo>
                <a:cubicBezTo>
                  <a:pt x="2438400" y="1892546"/>
                  <a:pt x="1892546" y="2438400"/>
                  <a:pt x="1219200" y="2438400"/>
                </a:cubicBezTo>
                <a:cubicBezTo>
                  <a:pt x="545854" y="2438400"/>
                  <a:pt x="0" y="1892546"/>
                  <a:pt x="0" y="1219200"/>
                </a:cubicBezTo>
                <a:close/>
              </a:path>
            </a:pathLst>
          </a:custGeom>
          <a:ln>
            <a:round/>
          </a:ln>
        </p:spPr>
        <p:style>
          <a:lnRef idx="3">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p:style>
      </p:sp>
      <p:sp>
        <p:nvSpPr>
          <p:cNvPr id="463" name="CustomShape 12"/>
          <p:cNvSpPr/>
          <p:nvPr/>
        </p:nvSpPr>
        <p:spPr>
          <a:xfrm>
            <a:off x="3958920" y="3116520"/>
            <a:ext cx="1427040" cy="516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58585b"/>
                </a:solidFill>
                <a:uFill>
                  <a:solidFill>
                    <a:srgbClr val="ffffff"/>
                  </a:solidFill>
                </a:uFill>
                <a:latin typeface="Calibri"/>
              </a:rPr>
              <a:t>Network Architecture</a:t>
            </a:r>
            <a:endParaRPr b="0" lang="en-US" sz="1400" spc="-1" strike="noStrike">
              <a:solidFill>
                <a:srgbClr val="000000"/>
              </a:solidFill>
              <a:uFill>
                <a:solidFill>
                  <a:srgbClr val="ffffff"/>
                </a:solidFill>
              </a:uFill>
              <a:latin typeface="Arial"/>
            </a:endParaRPr>
          </a:p>
        </p:txBody>
      </p:sp>
      <p:sp>
        <p:nvSpPr>
          <p:cNvPr id="464" name="CustomShape 13"/>
          <p:cNvSpPr/>
          <p:nvPr/>
        </p:nvSpPr>
        <p:spPr>
          <a:xfrm>
            <a:off x="5593680" y="660600"/>
            <a:ext cx="3290400" cy="10040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58585b"/>
                </a:solidFill>
                <a:uFill>
                  <a:solidFill>
                    <a:srgbClr val="ffffff"/>
                  </a:solidFill>
                </a:uFill>
                <a:latin typeface="Calibri"/>
              </a:rPr>
              <a:t>Engagement</a:t>
            </a:r>
            <a:endParaRPr b="0" lang="en-US" sz="18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1" lang="en-US" sz="1400" spc="-1" strike="noStrike">
                <a:solidFill>
                  <a:srgbClr val="58585b"/>
                </a:solidFill>
                <a:uFill>
                  <a:solidFill>
                    <a:srgbClr val="ffffff"/>
                  </a:solidFill>
                </a:uFill>
                <a:latin typeface="Calibri"/>
              </a:rPr>
              <a:t>Partnerships</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1" lang="en-US" sz="1400" spc="-1" strike="noStrike">
                <a:solidFill>
                  <a:srgbClr val="58585b"/>
                </a:solidFill>
                <a:uFill>
                  <a:solidFill>
                    <a:srgbClr val="ffffff"/>
                  </a:solidFill>
                </a:uFill>
                <a:latin typeface="Calibri"/>
              </a:rPr>
              <a:t>Education &amp; Consulting</a:t>
            </a:r>
            <a:endParaRPr b="0" lang="en-US" sz="1400" spc="-1" strike="noStrike">
              <a:solidFill>
                <a:srgbClr val="000000"/>
              </a:solidFill>
              <a:uFill>
                <a:solidFill>
                  <a:srgbClr val="ffffff"/>
                </a:solidFill>
              </a:uFill>
              <a:latin typeface="Arial"/>
            </a:endParaRPr>
          </a:p>
          <a:p>
            <a:pPr marL="285840" indent="-285480">
              <a:lnSpc>
                <a:spcPct val="100000"/>
              </a:lnSpc>
              <a:buClr>
                <a:srgbClr val="58585b"/>
              </a:buClr>
              <a:buFont typeface="Arial"/>
              <a:buChar char="•"/>
            </a:pPr>
            <a:r>
              <a:rPr b="1" lang="en-US" sz="1400" spc="-1" strike="noStrike">
                <a:solidFill>
                  <a:srgbClr val="58585b"/>
                </a:solidFill>
                <a:uFill>
                  <a:solidFill>
                    <a:srgbClr val="ffffff"/>
                  </a:solidFill>
                </a:uFill>
                <a:latin typeface="Calibri"/>
              </a:rPr>
              <a:t>Resources &amp; Knowledgebase</a:t>
            </a:r>
            <a:endParaRPr b="0" lang="en-US" sz="1400" spc="-1" strike="noStrike">
              <a:solidFill>
                <a:srgbClr val="000000"/>
              </a:solidFill>
              <a:uFill>
                <a:solidFill>
                  <a:srgbClr val="ffffff"/>
                </a:solidFill>
              </a:uFill>
              <a:latin typeface="Arial"/>
            </a:endParaRPr>
          </a:p>
        </p:txBody>
      </p:sp>
      <p:sp>
        <p:nvSpPr>
          <p:cNvPr id="465" name="TextShape 14"/>
          <p:cNvSpPr txBox="1"/>
          <p:nvPr/>
        </p:nvSpPr>
        <p:spPr>
          <a:xfrm>
            <a:off x="212760" y="4938120"/>
            <a:ext cx="3238200" cy="136440"/>
          </a:xfrm>
          <a:prstGeom prst="rect">
            <a:avLst/>
          </a:prstGeom>
          <a:noFill/>
          <a:ln>
            <a:noFill/>
          </a:ln>
        </p:spPr>
        <p:txBody>
          <a:bodyPr anchor="ctr"/>
          <a:p>
            <a:pPr>
              <a:lnSpc>
                <a:spcPct val="100000"/>
              </a:lnSpc>
            </a:pPr>
            <a:fld id="{BF6E118B-CB4D-44BB-9381-66ED755022B9}"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0FDF41C4-1240-4BD8-97D9-128E63B86B2D}"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66" name="CustomShape 15"/>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7" name="Picture 8" descr=""/>
          <p:cNvPicPr/>
          <p:nvPr/>
        </p:nvPicPr>
        <p:blipFill>
          <a:blip r:embed="rId1"/>
          <a:stretch/>
        </p:blipFill>
        <p:spPr>
          <a:xfrm>
            <a:off x="4326120" y="988200"/>
            <a:ext cx="4474800" cy="3293280"/>
          </a:xfrm>
          <a:prstGeom prst="rect">
            <a:avLst/>
          </a:prstGeom>
          <a:ln>
            <a:noFill/>
          </a:ln>
        </p:spPr>
      </p:pic>
      <p:sp>
        <p:nvSpPr>
          <p:cNvPr id="468"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Challenges to Network Adoption</a:t>
            </a:r>
            <a:endParaRPr b="0" lang="en-US" sz="3200" spc="-1" strike="noStrike">
              <a:solidFill>
                <a:srgbClr val="58585b"/>
              </a:solidFill>
              <a:uFill>
                <a:solidFill>
                  <a:srgbClr val="ffffff"/>
                </a:solidFill>
              </a:uFill>
              <a:latin typeface="Calibri"/>
            </a:endParaRPr>
          </a:p>
        </p:txBody>
      </p:sp>
      <p:sp>
        <p:nvSpPr>
          <p:cNvPr id="469" name="TextShape 2"/>
          <p:cNvSpPr txBox="1"/>
          <p:nvPr/>
        </p:nvSpPr>
        <p:spPr>
          <a:xfrm>
            <a:off x="355680" y="988200"/>
            <a:ext cx="3710880" cy="3193920"/>
          </a:xfrm>
          <a:prstGeom prst="rect">
            <a:avLst/>
          </a:prstGeom>
          <a:noFill/>
          <a:ln>
            <a:noFill/>
          </a:ln>
        </p:spPr>
        <p:txBody>
          <a:bodyPr>
            <a:normAutofit/>
          </a:bodyPr>
          <a:p>
            <a:pPr>
              <a:lnSpc>
                <a:spcPct val="100000"/>
              </a:lnSpc>
              <a:spcBef>
                <a:spcPts val="879"/>
              </a:spcBef>
            </a:pPr>
            <a:endParaRPr b="0" lang="en-US" sz="2000" spc="-1" strike="noStrike">
              <a:solidFill>
                <a:srgbClr val="58585b"/>
              </a:solidFill>
              <a:uFill>
                <a:solidFill>
                  <a:srgbClr val="ffffff"/>
                </a:solidFill>
              </a:uFill>
              <a:latin typeface="Calibri"/>
            </a:endParaRPr>
          </a:p>
          <a:p>
            <a:pPr marL="285840" indent="-285480">
              <a:lnSpc>
                <a:spcPct val="100000"/>
              </a:lnSpc>
              <a:spcBef>
                <a:spcPts val="879"/>
              </a:spcBef>
              <a:buClr>
                <a:srgbClr val="2db2cf"/>
              </a:buClr>
              <a:buFont typeface="Arial"/>
              <a:buChar char="•"/>
            </a:pPr>
            <a:r>
              <a:rPr b="0" lang="en-US" sz="2000" spc="-1" strike="noStrike">
                <a:solidFill>
                  <a:srgbClr val="000000"/>
                </a:solidFill>
                <a:uFill>
                  <a:solidFill>
                    <a:srgbClr val="ffffff"/>
                  </a:solidFill>
                </a:uFill>
                <a:latin typeface="Calibri"/>
              </a:rPr>
              <a:t>C</a:t>
            </a:r>
            <a:r>
              <a:rPr b="0" lang="en-US" sz="2000" spc="-1" strike="noStrike">
                <a:solidFill>
                  <a:srgbClr val="58585b"/>
                </a:solidFill>
                <a:uFill>
                  <a:solidFill>
                    <a:srgbClr val="ffffff"/>
                  </a:solidFill>
                </a:uFill>
                <a:latin typeface="Calibri"/>
              </a:rPr>
              <a:t>auses of performance issues are complicated for users.</a:t>
            </a:r>
            <a:endParaRPr b="0" lang="en-US" sz="2000" spc="-1" strike="noStrike">
              <a:solidFill>
                <a:srgbClr val="58585b"/>
              </a:solidFill>
              <a:uFill>
                <a:solidFill>
                  <a:srgbClr val="ffffff"/>
                </a:solidFill>
              </a:uFill>
              <a:latin typeface="Calibri"/>
            </a:endParaRPr>
          </a:p>
          <a:p>
            <a:pPr marL="285840" indent="-28548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Lack of communication and collaboration between the CIO’s office and researchers on campus.</a:t>
            </a:r>
            <a:endParaRPr b="0" lang="en-US" sz="2000" spc="-1" strike="noStrike">
              <a:solidFill>
                <a:srgbClr val="58585b"/>
              </a:solidFill>
              <a:uFill>
                <a:solidFill>
                  <a:srgbClr val="ffffff"/>
                </a:solidFill>
              </a:uFill>
              <a:latin typeface="Calibri"/>
            </a:endParaRPr>
          </a:p>
          <a:p>
            <a:pPr marL="285840" indent="-28548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Lack of IT expertise within a science collaboration or experimental facility </a:t>
            </a:r>
            <a:endParaRPr b="0" lang="en-US" sz="2000" spc="-1" strike="noStrike">
              <a:solidFill>
                <a:srgbClr val="58585b"/>
              </a:solidFill>
              <a:uFill>
                <a:solidFill>
                  <a:srgbClr val="ffffff"/>
                </a:solidFill>
              </a:uFill>
              <a:latin typeface="Calibri"/>
            </a:endParaRPr>
          </a:p>
          <a:p>
            <a:pPr marL="285840" indent="-28548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User’s performance expectations are low (“The network is too slow”, “I tried it and it didn’t work”). </a:t>
            </a:r>
            <a:endParaRPr b="0" lang="en-US" sz="2000" spc="-1" strike="noStrike">
              <a:solidFill>
                <a:srgbClr val="58585b"/>
              </a:solidFill>
              <a:uFill>
                <a:solidFill>
                  <a:srgbClr val="ffffff"/>
                </a:solidFill>
              </a:uFill>
              <a:latin typeface="Calibri"/>
            </a:endParaRPr>
          </a:p>
          <a:p>
            <a:pPr marL="285840" indent="-28548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Cultural change is hard (“we’ve always shipped disks!”).</a:t>
            </a:r>
            <a:endParaRPr b="0" lang="en-US" sz="2000" spc="-1" strike="noStrike">
              <a:solidFill>
                <a:srgbClr val="58585b"/>
              </a:solidFill>
              <a:uFill>
                <a:solidFill>
                  <a:srgbClr val="ffffff"/>
                </a:solidFill>
              </a:uFill>
              <a:latin typeface="Calibri"/>
            </a:endParaRPr>
          </a:p>
          <a:p>
            <a:pPr marL="285840" indent="-28548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Scientists want to do science not IT support</a:t>
            </a:r>
            <a:endParaRPr b="0" lang="en-US" sz="2000" spc="-1" strike="noStrike">
              <a:solidFill>
                <a:srgbClr val="58585b"/>
              </a:solidFill>
              <a:uFill>
                <a:solidFill>
                  <a:srgbClr val="ffffff"/>
                </a:solidFill>
              </a:uFill>
              <a:latin typeface="Calibri"/>
            </a:endParaRPr>
          </a:p>
        </p:txBody>
      </p:sp>
      <p:sp>
        <p:nvSpPr>
          <p:cNvPr id="470" name="CustomShape 3"/>
          <p:cNvSpPr/>
          <p:nvPr/>
        </p:nvSpPr>
        <p:spPr>
          <a:xfrm>
            <a:off x="1739880" y="2196000"/>
            <a:ext cx="6197400" cy="760680"/>
          </a:xfrm>
          <a:prstGeom prst="rect">
            <a:avLst/>
          </a:prstGeom>
          <a:ln>
            <a:round/>
          </a:ln>
        </p:spPr>
        <p:style>
          <a:lnRef idx="2">
            <a:schemeClr val="dk1">
              <a:shade val="50000"/>
            </a:schemeClr>
          </a:lnRef>
          <a:fillRef idx="1">
            <a:schemeClr val="dk1"/>
          </a:fillRef>
          <a:effectRef idx="0">
            <a:schemeClr val="dk1"/>
          </a:effectRef>
          <a:fontRef idx="minor"/>
        </p:style>
        <p:txBody>
          <a:bodyPr lIns="90000" rIns="90000" tIns="45000" bIns="45000"/>
          <a:p>
            <a:pPr algn="ctr">
              <a:lnSpc>
                <a:spcPct val="100000"/>
              </a:lnSpc>
            </a:pPr>
            <a:r>
              <a:rPr b="1" lang="en-US" sz="4400" spc="-1" strike="noStrike">
                <a:solidFill>
                  <a:srgbClr val="ffffff"/>
                </a:solidFill>
                <a:uFill>
                  <a:solidFill>
                    <a:srgbClr val="ffffff"/>
                  </a:solidFill>
                </a:uFill>
                <a:latin typeface="Calibri"/>
              </a:rPr>
              <a:t>The Capability Gap</a:t>
            </a:r>
            <a:endParaRPr b="0" lang="en-US" sz="4400" spc="-1" strike="noStrike">
              <a:solidFill>
                <a:srgbClr val="000000"/>
              </a:solidFill>
              <a:uFill>
                <a:solidFill>
                  <a:srgbClr val="ffffff"/>
                </a:solidFill>
              </a:uFill>
              <a:latin typeface="Arial"/>
            </a:endParaRPr>
          </a:p>
        </p:txBody>
      </p:sp>
      <p:sp>
        <p:nvSpPr>
          <p:cNvPr id="471" name="TextShape 4"/>
          <p:cNvSpPr txBox="1"/>
          <p:nvPr/>
        </p:nvSpPr>
        <p:spPr>
          <a:xfrm>
            <a:off x="212760" y="4938120"/>
            <a:ext cx="3238200" cy="136440"/>
          </a:xfrm>
          <a:prstGeom prst="rect">
            <a:avLst/>
          </a:prstGeom>
          <a:noFill/>
          <a:ln>
            <a:noFill/>
          </a:ln>
        </p:spPr>
        <p:txBody>
          <a:bodyPr anchor="ctr"/>
          <a:p>
            <a:pPr>
              <a:lnSpc>
                <a:spcPct val="100000"/>
              </a:lnSpc>
            </a:pPr>
            <a:fld id="{C0D4C474-3EB3-40D3-86AA-787E1B489A91}"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E2F08CCA-5918-4CA7-8549-80ED58C9F6CE}"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72" name="CustomShape 5"/>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6" presetSubtype="37">
                                  <p:stCondLst>
                                    <p:cond delay="0"/>
                                  </p:stCondLst>
                                  <p:childTnLst>
                                    <p:set>
                                      <p:cBhvr>
                                        <p:cTn id="140" dur="1" fill="hold">
                                          <p:stCondLst>
                                            <p:cond delay="0"/>
                                          </p:stCondLst>
                                        </p:cTn>
                                        <p:tgtEl>
                                          <p:spTgt spid="470"/>
                                        </p:tgtEl>
                                        <p:attrNameLst>
                                          <p:attrName>style.visibility</p:attrName>
                                        </p:attrNameLst>
                                      </p:cBhvr>
                                      <p:to>
                                        <p:strVal val="visible"/>
                                      </p:to>
                                    </p:set>
                                    <p:animEffect filter="barn(outVertical)" transition="in">
                                      <p:cBhvr additive="repl">
                                        <p:cTn id="141" dur="500"/>
                                        <p:tgtEl>
                                          <p:spTgt spid="4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TCP – Ubiquitous and Fragile</a:t>
            </a:r>
            <a:endParaRPr b="0" lang="en-US" sz="3200" spc="-1" strike="noStrike">
              <a:solidFill>
                <a:srgbClr val="58585b"/>
              </a:solidFill>
              <a:uFill>
                <a:solidFill>
                  <a:srgbClr val="ffffff"/>
                </a:solidFill>
              </a:uFill>
              <a:latin typeface="Calibri"/>
            </a:endParaRPr>
          </a:p>
        </p:txBody>
      </p:sp>
      <p:sp>
        <p:nvSpPr>
          <p:cNvPr id="197"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Networks provide connectivity between hosts – how do hosts see the network?</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From an application’s perspective, the interface to “the other end” is a socket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Communication is between applications – mostly over TCP</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TCP – the fragile workhorse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TCP is (for very good reasons) timid – packet loss is interpreted as congestion</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Packet loss in conjunction with latency is a performance killer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Like it or not, TCP is used for the vast majority of data transfer applications (more than 95% of ESnet traffic is TCP)</a:t>
            </a:r>
            <a:endParaRPr b="0" lang="en-US" sz="2000" spc="-1" strike="noStrike">
              <a:solidFill>
                <a:srgbClr val="58585b"/>
              </a:solidFill>
              <a:uFill>
                <a:solidFill>
                  <a:srgbClr val="ffffff"/>
                </a:solidFill>
              </a:uFill>
              <a:latin typeface="Calibri"/>
            </a:endParaRPr>
          </a:p>
        </p:txBody>
      </p:sp>
      <p:sp>
        <p:nvSpPr>
          <p:cNvPr id="198" name="TextShape 3"/>
          <p:cNvSpPr txBox="1"/>
          <p:nvPr/>
        </p:nvSpPr>
        <p:spPr>
          <a:xfrm>
            <a:off x="212760" y="4938120"/>
            <a:ext cx="3238200" cy="136440"/>
          </a:xfrm>
          <a:prstGeom prst="rect">
            <a:avLst/>
          </a:prstGeom>
          <a:noFill/>
          <a:ln>
            <a:noFill/>
          </a:ln>
        </p:spPr>
        <p:txBody>
          <a:bodyPr anchor="ctr"/>
          <a:p>
            <a:pPr>
              <a:lnSpc>
                <a:spcPct val="100000"/>
              </a:lnSpc>
            </a:pPr>
            <a:fld id="{C2F1C4B6-2CAE-406D-9D73-5772C555E7B6}"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871B4EFB-AFB8-4742-8E6B-487F799F3432}"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199"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457200" y="205920"/>
            <a:ext cx="8229240" cy="856800"/>
          </a:xfrm>
          <a:prstGeom prst="rect">
            <a:avLst/>
          </a:prstGeom>
          <a:noFill/>
          <a:ln>
            <a:noFill/>
          </a:ln>
        </p:spPr>
        <p:txBody>
          <a:bodyPr anchor="ctr">
            <a:normAutofit/>
          </a:bodyPr>
          <a:p>
            <a:pPr>
              <a:lnSpc>
                <a:spcPct val="100000"/>
              </a:lnSpc>
            </a:pPr>
            <a:r>
              <a:rPr b="1" lang="en-US" sz="3200" spc="-1" strike="noStrike">
                <a:solidFill>
                  <a:srgbClr val="58585b"/>
                </a:solidFill>
                <a:uFill>
                  <a:solidFill>
                    <a:srgbClr val="ffffff"/>
                  </a:solidFill>
                </a:uFill>
                <a:latin typeface="Calibri"/>
              </a:rPr>
              <a:t>Overview</a:t>
            </a:r>
            <a:endParaRPr b="0" lang="en-US" sz="3200" spc="-1" strike="noStrike">
              <a:solidFill>
                <a:srgbClr val="58585b"/>
              </a:solidFill>
              <a:uFill>
                <a:solidFill>
                  <a:srgbClr val="ffffff"/>
                </a:solidFill>
              </a:uFill>
              <a:latin typeface="Calibri"/>
            </a:endParaRPr>
          </a:p>
        </p:txBody>
      </p:sp>
      <p:sp>
        <p:nvSpPr>
          <p:cNvPr id="474" name="TextShape 2"/>
          <p:cNvSpPr txBox="1"/>
          <p:nvPr/>
        </p:nvSpPr>
        <p:spPr>
          <a:xfrm>
            <a:off x="457200" y="1063080"/>
            <a:ext cx="8229240" cy="3699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Motivation and Introduction</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Science DMZ Architecture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Network Monitoring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Data Transfer Nodes &amp; Applications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On the Topic of Security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User Engagement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ff6600"/>
                </a:solidFill>
                <a:uFill>
                  <a:solidFill>
                    <a:srgbClr val="ffffff"/>
                  </a:solidFill>
                </a:uFill>
                <a:latin typeface="Calibri"/>
              </a:rPr>
              <a:t>Wrap Up</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475" name="TextShape 3"/>
          <p:cNvSpPr txBox="1"/>
          <p:nvPr/>
        </p:nvSpPr>
        <p:spPr>
          <a:xfrm>
            <a:off x="212760" y="4938120"/>
            <a:ext cx="3238200" cy="136440"/>
          </a:xfrm>
          <a:prstGeom prst="rect">
            <a:avLst/>
          </a:prstGeom>
          <a:noFill/>
          <a:ln>
            <a:noFill/>
          </a:ln>
        </p:spPr>
        <p:txBody>
          <a:bodyPr anchor="ctr"/>
          <a:p>
            <a:pPr>
              <a:lnSpc>
                <a:spcPct val="100000"/>
              </a:lnSpc>
            </a:pPr>
            <a:fld id="{5B7D5527-45CC-485D-AF25-AE1BFA4DD09B}"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AA9FB401-D8A4-40BB-89B1-25155FA8B87F}"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76"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42" dur="indefinite" restart="never" nodeType="tmRoot">
          <p:childTnLst>
            <p:seq>
              <p:cTn id="143"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1"/>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The Science DMZ design pattern is highly adaptable to new technologies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Software Defined Networking (SDN)</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Non-IP protocols (RDMA over Ethernet)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Deploying new technologies in a Science DMZ is straightforward</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The basic elements are the same</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Capable infrastructure designed for the task</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Test and measurement to verify correct operation</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Security policy well-matched to the environment</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Application set strictly limited to reduce security risk</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Change footprint is small – often just a single router or switch</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The rest of the infrastructure need not change</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478" name="TextShape 2"/>
          <p:cNvSpPr txBox="1"/>
          <p:nvPr/>
        </p:nvSpPr>
        <p:spPr>
          <a:xfrm>
            <a:off x="457200" y="205920"/>
            <a:ext cx="70988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Futures</a:t>
            </a:r>
            <a:endParaRPr b="0" lang="en-US" sz="3200" spc="-1" strike="noStrike">
              <a:solidFill>
                <a:srgbClr val="58585b"/>
              </a:solidFill>
              <a:uFill>
                <a:solidFill>
                  <a:srgbClr val="ffffff"/>
                </a:solidFill>
              </a:uFill>
              <a:latin typeface="Calibri"/>
            </a:endParaRPr>
          </a:p>
        </p:txBody>
      </p:sp>
      <p:sp>
        <p:nvSpPr>
          <p:cNvPr id="479" name="TextShape 3"/>
          <p:cNvSpPr txBox="1"/>
          <p:nvPr/>
        </p:nvSpPr>
        <p:spPr>
          <a:xfrm>
            <a:off x="212760" y="4938120"/>
            <a:ext cx="3238200" cy="136440"/>
          </a:xfrm>
          <a:prstGeom prst="rect">
            <a:avLst/>
          </a:prstGeom>
          <a:noFill/>
          <a:ln>
            <a:noFill/>
          </a:ln>
        </p:spPr>
        <p:txBody>
          <a:bodyPr anchor="ctr"/>
          <a:p>
            <a:pPr>
              <a:lnSpc>
                <a:spcPct val="100000"/>
              </a:lnSpc>
            </a:pPr>
            <a:fld id="{89DDA25D-FC14-4C97-AD44-2E5FE7327EB0}"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D8572F33-1021-41CE-8468-82028E87E18B}"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80"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44" dur="indefinite" restart="never" nodeType="tmRoot">
          <p:childTnLst>
            <p:seq>
              <p:cTn id="145"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TextShape 1"/>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The Science DMZ design pattern provides a flexible model for supporting high-performance data transfers and workflows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Key elements: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Accommodation of TCP</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Sufficient bandwidth to avoid congestion</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Loss-free IP service</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Location – near the site perimeter if possible</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Test and measurement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Dedicated systems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Appropriate security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Support for advanced capabilities (e.g. SDN) is much easier with a Science DMZ</a:t>
            </a:r>
            <a:endParaRPr b="0" lang="en-US" sz="2000" spc="-1" strike="noStrike">
              <a:solidFill>
                <a:srgbClr val="58585b"/>
              </a:solidFill>
              <a:uFill>
                <a:solidFill>
                  <a:srgbClr val="ffffff"/>
                </a:solidFill>
              </a:uFill>
              <a:latin typeface="Calibri"/>
            </a:endParaRPr>
          </a:p>
        </p:txBody>
      </p:sp>
      <p:sp>
        <p:nvSpPr>
          <p:cNvPr id="482" name="CustomShape 2"/>
          <p:cNvSpPr/>
          <p:nvPr/>
        </p:nvSpPr>
        <p:spPr>
          <a:xfrm>
            <a:off x="609480" y="320400"/>
            <a:ext cx="7098840" cy="856800"/>
          </a:xfrm>
          <a:prstGeom prst="rect">
            <a:avLst/>
          </a:prstGeom>
          <a:noFill/>
          <a:ln w="9360">
            <a:noFill/>
          </a:ln>
        </p:spPr>
        <p:style>
          <a:lnRef idx="0"/>
          <a:fillRef idx="0"/>
          <a:effectRef idx="0"/>
          <a:fontRef idx="minor"/>
        </p:style>
        <p:txBody>
          <a:bodyPr anchor="ctr"/>
          <a:p>
            <a:pPr>
              <a:lnSpc>
                <a:spcPct val="100000"/>
              </a:lnSpc>
            </a:pPr>
            <a:r>
              <a:rPr b="0" lang="en-US" sz="3200" spc="-1" strike="noStrike">
                <a:solidFill>
                  <a:srgbClr val="58585b"/>
                </a:solidFill>
                <a:uFill>
                  <a:solidFill>
                    <a:srgbClr val="ffffff"/>
                  </a:solidFill>
                </a:uFill>
                <a:latin typeface="Calibri"/>
                <a:ea typeface="ＭＳ Ｐゴシック"/>
              </a:rPr>
              <a:t>Wrapup</a:t>
            </a:r>
            <a:endParaRPr b="0" lang="en-US" sz="3200" spc="-1" strike="noStrike">
              <a:solidFill>
                <a:srgbClr val="000000"/>
              </a:solidFill>
              <a:uFill>
                <a:solidFill>
                  <a:srgbClr val="ffffff"/>
                </a:solidFill>
              </a:uFill>
              <a:latin typeface="Arial"/>
            </a:endParaRPr>
          </a:p>
        </p:txBody>
      </p:sp>
      <p:sp>
        <p:nvSpPr>
          <p:cNvPr id="483" name="TextShape 3"/>
          <p:cNvSpPr txBox="1"/>
          <p:nvPr/>
        </p:nvSpPr>
        <p:spPr>
          <a:xfrm>
            <a:off x="212760" y="4938120"/>
            <a:ext cx="3238200" cy="136440"/>
          </a:xfrm>
          <a:prstGeom prst="rect">
            <a:avLst/>
          </a:prstGeom>
          <a:noFill/>
          <a:ln>
            <a:noFill/>
          </a:ln>
        </p:spPr>
        <p:txBody>
          <a:bodyPr anchor="ctr"/>
          <a:p>
            <a:pPr>
              <a:lnSpc>
                <a:spcPct val="100000"/>
              </a:lnSpc>
            </a:pPr>
            <a:fld id="{EA0323E7-7947-4CB3-AAF4-DF3F87724D9A}"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C127FFDC-9841-4153-B93A-861BEC6D7FA0}"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84"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46" dur="indefinite" restart="never" nodeType="tmRoot">
          <p:childTnLst>
            <p:seq>
              <p:cTn id="147"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TextShape 1"/>
          <p:cNvSpPr txBox="1"/>
          <p:nvPr/>
        </p:nvSpPr>
        <p:spPr>
          <a:xfrm>
            <a:off x="261720" y="138960"/>
            <a:ext cx="6455520" cy="43164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The Science DMZ in 1 Slide</a:t>
            </a:r>
            <a:endParaRPr b="0" lang="en-US" sz="3200" spc="-1" strike="noStrike">
              <a:solidFill>
                <a:srgbClr val="58585b"/>
              </a:solidFill>
              <a:uFill>
                <a:solidFill>
                  <a:srgbClr val="ffffff"/>
                </a:solidFill>
              </a:uFill>
              <a:latin typeface="Calibri"/>
            </a:endParaRPr>
          </a:p>
        </p:txBody>
      </p:sp>
      <p:sp>
        <p:nvSpPr>
          <p:cNvPr id="486" name="TextShape 2"/>
          <p:cNvSpPr txBox="1"/>
          <p:nvPr/>
        </p:nvSpPr>
        <p:spPr>
          <a:xfrm>
            <a:off x="193320" y="637920"/>
            <a:ext cx="8493120" cy="4252320"/>
          </a:xfrm>
          <a:prstGeom prst="rect">
            <a:avLst/>
          </a:prstGeom>
          <a:noFill/>
          <a:ln>
            <a:noFill/>
          </a:ln>
        </p:spPr>
        <p:txBody>
          <a:bodyPr/>
          <a:p>
            <a:pPr>
              <a:lnSpc>
                <a:spcPct val="100000"/>
              </a:lnSpc>
              <a:spcBef>
                <a:spcPts val="879"/>
              </a:spcBef>
            </a:pPr>
            <a:r>
              <a:rPr b="0" lang="en-US" sz="1600" spc="-1" strike="noStrike">
                <a:solidFill>
                  <a:srgbClr val="58585b"/>
                </a:solidFill>
                <a:uFill>
                  <a:solidFill>
                    <a:srgbClr val="ffffff"/>
                  </a:solidFill>
                </a:uFill>
                <a:latin typeface="Calibri"/>
              </a:rPr>
              <a:t>Consists of </a:t>
            </a:r>
            <a:r>
              <a:rPr b="1" lang="en-US" sz="1600" spc="-1" strike="noStrike">
                <a:solidFill>
                  <a:srgbClr val="58585b"/>
                </a:solidFill>
                <a:uFill>
                  <a:solidFill>
                    <a:srgbClr val="ffffff"/>
                  </a:solidFill>
                </a:uFill>
                <a:latin typeface="Calibri"/>
              </a:rPr>
              <a:t>three key components</a:t>
            </a:r>
            <a:r>
              <a:rPr b="0" lang="en-US" sz="1600" spc="-1" strike="noStrike">
                <a:solidFill>
                  <a:srgbClr val="58585b"/>
                </a:solidFill>
                <a:uFill>
                  <a:solidFill>
                    <a:srgbClr val="ffffff"/>
                  </a:solidFill>
                </a:uFill>
                <a:latin typeface="Calibri"/>
              </a:rPr>
              <a:t>, all required:</a:t>
            </a:r>
            <a:endParaRPr b="0" lang="en-US" sz="16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1600" spc="-1" strike="noStrike">
                <a:solidFill>
                  <a:srgbClr val="58585b"/>
                </a:solidFill>
                <a:uFill>
                  <a:solidFill>
                    <a:srgbClr val="ffffff"/>
                  </a:solidFill>
                </a:uFill>
                <a:latin typeface="Calibri"/>
              </a:rPr>
              <a:t>“</a:t>
            </a:r>
            <a:r>
              <a:rPr b="0" lang="en-US" sz="1600" spc="-1" strike="noStrike">
                <a:solidFill>
                  <a:srgbClr val="58585b"/>
                </a:solidFill>
                <a:uFill>
                  <a:solidFill>
                    <a:srgbClr val="ffffff"/>
                  </a:solidFill>
                </a:uFill>
                <a:latin typeface="Calibri"/>
              </a:rPr>
              <a:t>Friction free” network path</a:t>
            </a:r>
            <a:endParaRPr b="0" lang="en-US" sz="1600" spc="-1" strike="noStrike">
              <a:solidFill>
                <a:srgbClr val="58585b"/>
              </a:solidFill>
              <a:uFill>
                <a:solidFill>
                  <a:srgbClr val="ffffff"/>
                </a:solidFill>
              </a:uFill>
              <a:latin typeface="Calibri"/>
            </a:endParaRPr>
          </a:p>
          <a:p>
            <a:pPr lvl="1" marL="458640" indent="-228240">
              <a:lnSpc>
                <a:spcPct val="100000"/>
              </a:lnSpc>
              <a:spcBef>
                <a:spcPts val="320"/>
              </a:spcBef>
              <a:buClr>
                <a:srgbClr val="58585b"/>
              </a:buClr>
              <a:buSzPct val="85000"/>
              <a:buFont typeface="Arial"/>
              <a:buChar char="–"/>
            </a:pPr>
            <a:r>
              <a:rPr b="0" lang="en-US" sz="1600" spc="-1" strike="noStrike">
                <a:solidFill>
                  <a:srgbClr val="58585b"/>
                </a:solidFill>
                <a:uFill>
                  <a:solidFill>
                    <a:srgbClr val="ffffff"/>
                  </a:solidFill>
                </a:uFill>
                <a:latin typeface="Calibri"/>
              </a:rPr>
              <a:t>Highly capable network devices (wire-speed, deep queues)</a:t>
            </a:r>
            <a:endParaRPr b="0" lang="en-US" sz="1600" spc="-1" strike="noStrike">
              <a:solidFill>
                <a:srgbClr val="58585b"/>
              </a:solidFill>
              <a:uFill>
                <a:solidFill>
                  <a:srgbClr val="ffffff"/>
                </a:solidFill>
              </a:uFill>
              <a:latin typeface="Calibri"/>
            </a:endParaRPr>
          </a:p>
          <a:p>
            <a:pPr lvl="1" marL="458640" indent="-228240">
              <a:lnSpc>
                <a:spcPct val="100000"/>
              </a:lnSpc>
              <a:spcBef>
                <a:spcPts val="320"/>
              </a:spcBef>
              <a:buClr>
                <a:srgbClr val="58585b"/>
              </a:buClr>
              <a:buSzPct val="85000"/>
              <a:buFont typeface="Arial"/>
              <a:buChar char="–"/>
            </a:pPr>
            <a:r>
              <a:rPr b="0" lang="en-US" sz="1600" spc="-1" strike="noStrike">
                <a:solidFill>
                  <a:srgbClr val="58585b"/>
                </a:solidFill>
                <a:uFill>
                  <a:solidFill>
                    <a:srgbClr val="ffffff"/>
                  </a:solidFill>
                </a:uFill>
                <a:latin typeface="Calibri"/>
              </a:rPr>
              <a:t>Virtual circuit connectivity option</a:t>
            </a:r>
            <a:endParaRPr b="0" lang="en-US" sz="1600" spc="-1" strike="noStrike">
              <a:solidFill>
                <a:srgbClr val="58585b"/>
              </a:solidFill>
              <a:uFill>
                <a:solidFill>
                  <a:srgbClr val="ffffff"/>
                </a:solidFill>
              </a:uFill>
              <a:latin typeface="Calibri"/>
            </a:endParaRPr>
          </a:p>
          <a:p>
            <a:pPr lvl="1" marL="458640" indent="-228240">
              <a:lnSpc>
                <a:spcPct val="100000"/>
              </a:lnSpc>
              <a:spcBef>
                <a:spcPts val="320"/>
              </a:spcBef>
              <a:buClr>
                <a:srgbClr val="58585b"/>
              </a:buClr>
              <a:buSzPct val="85000"/>
              <a:buFont typeface="Arial"/>
              <a:buChar char="–"/>
            </a:pPr>
            <a:r>
              <a:rPr b="0" lang="en-US" sz="1600" spc="-1" strike="noStrike">
                <a:solidFill>
                  <a:srgbClr val="58585b"/>
                </a:solidFill>
                <a:uFill>
                  <a:solidFill>
                    <a:srgbClr val="ffffff"/>
                  </a:solidFill>
                </a:uFill>
                <a:latin typeface="Calibri"/>
              </a:rPr>
              <a:t>Security policy and enforcement specific to science workflows</a:t>
            </a:r>
            <a:endParaRPr b="0" lang="en-US" sz="1600" spc="-1" strike="noStrike">
              <a:solidFill>
                <a:srgbClr val="58585b"/>
              </a:solidFill>
              <a:uFill>
                <a:solidFill>
                  <a:srgbClr val="ffffff"/>
                </a:solidFill>
              </a:uFill>
              <a:latin typeface="Calibri"/>
            </a:endParaRPr>
          </a:p>
          <a:p>
            <a:pPr lvl="1" marL="458640" indent="-228240">
              <a:lnSpc>
                <a:spcPct val="100000"/>
              </a:lnSpc>
              <a:spcBef>
                <a:spcPts val="320"/>
              </a:spcBef>
              <a:buClr>
                <a:srgbClr val="58585b"/>
              </a:buClr>
              <a:buSzPct val="85000"/>
              <a:buFont typeface="Arial"/>
              <a:buChar char="–"/>
            </a:pPr>
            <a:r>
              <a:rPr b="0" lang="en-US" sz="1600" spc="-1" strike="noStrike">
                <a:solidFill>
                  <a:srgbClr val="58585b"/>
                </a:solidFill>
                <a:uFill>
                  <a:solidFill>
                    <a:srgbClr val="ffffff"/>
                  </a:solidFill>
                </a:uFill>
                <a:latin typeface="Calibri"/>
              </a:rPr>
              <a:t>Located at or near site perimeter if possible</a:t>
            </a:r>
            <a:endParaRPr b="0" lang="en-US" sz="16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1600" spc="-1" strike="noStrike">
                <a:solidFill>
                  <a:srgbClr val="58585b"/>
                </a:solidFill>
                <a:uFill>
                  <a:solidFill>
                    <a:srgbClr val="ffffff"/>
                  </a:solidFill>
                </a:uFill>
                <a:latin typeface="Calibri"/>
              </a:rPr>
              <a:t>Dedicated, high-performance Data Transfer Nodes (DTNs)</a:t>
            </a:r>
            <a:endParaRPr b="0" lang="en-US" sz="1600" spc="-1" strike="noStrike">
              <a:solidFill>
                <a:srgbClr val="58585b"/>
              </a:solidFill>
              <a:uFill>
                <a:solidFill>
                  <a:srgbClr val="ffffff"/>
                </a:solidFill>
              </a:uFill>
              <a:latin typeface="Calibri"/>
            </a:endParaRPr>
          </a:p>
          <a:p>
            <a:pPr lvl="1" marL="458640" indent="-228240">
              <a:lnSpc>
                <a:spcPct val="100000"/>
              </a:lnSpc>
              <a:spcBef>
                <a:spcPts val="320"/>
              </a:spcBef>
              <a:buClr>
                <a:srgbClr val="58585b"/>
              </a:buClr>
              <a:buSzPct val="85000"/>
              <a:buFont typeface="Arial"/>
              <a:buChar char="–"/>
            </a:pPr>
            <a:r>
              <a:rPr b="0" lang="en-US" sz="1600" spc="-1" strike="noStrike">
                <a:solidFill>
                  <a:srgbClr val="58585b"/>
                </a:solidFill>
                <a:uFill>
                  <a:solidFill>
                    <a:srgbClr val="ffffff"/>
                  </a:solidFill>
                </a:uFill>
                <a:latin typeface="Calibri"/>
              </a:rPr>
              <a:t>Hardware, operating system, libraries all optimized for transfer</a:t>
            </a:r>
            <a:endParaRPr b="0" lang="en-US" sz="1600" spc="-1" strike="noStrike">
              <a:solidFill>
                <a:srgbClr val="58585b"/>
              </a:solidFill>
              <a:uFill>
                <a:solidFill>
                  <a:srgbClr val="ffffff"/>
                </a:solidFill>
              </a:uFill>
              <a:latin typeface="Calibri"/>
            </a:endParaRPr>
          </a:p>
          <a:p>
            <a:pPr lvl="1" marL="458640" indent="-228240">
              <a:lnSpc>
                <a:spcPct val="100000"/>
              </a:lnSpc>
              <a:spcBef>
                <a:spcPts val="320"/>
              </a:spcBef>
              <a:buClr>
                <a:srgbClr val="58585b"/>
              </a:buClr>
              <a:buSzPct val="85000"/>
              <a:buFont typeface="Arial"/>
              <a:buChar char="–"/>
            </a:pPr>
            <a:r>
              <a:rPr b="0" lang="en-US" sz="1600" spc="-1" strike="noStrike">
                <a:solidFill>
                  <a:srgbClr val="58585b"/>
                </a:solidFill>
                <a:uFill>
                  <a:solidFill>
                    <a:srgbClr val="ffffff"/>
                  </a:solidFill>
                </a:uFill>
                <a:latin typeface="Calibri"/>
              </a:rPr>
              <a:t>Includes optimized data transfer tools such as Globus Online and GridFTP</a:t>
            </a:r>
            <a:endParaRPr b="0" lang="en-US" sz="16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1600" spc="-1" strike="noStrike">
                <a:solidFill>
                  <a:srgbClr val="58585b"/>
                </a:solidFill>
                <a:uFill>
                  <a:solidFill>
                    <a:srgbClr val="ffffff"/>
                  </a:solidFill>
                </a:uFill>
                <a:latin typeface="Calibri"/>
              </a:rPr>
              <a:t>Performance measurement/test node</a:t>
            </a:r>
            <a:endParaRPr b="0" lang="en-US" sz="1600" spc="-1" strike="noStrike">
              <a:solidFill>
                <a:srgbClr val="58585b"/>
              </a:solidFill>
              <a:uFill>
                <a:solidFill>
                  <a:srgbClr val="ffffff"/>
                </a:solidFill>
              </a:uFill>
              <a:latin typeface="Calibri"/>
            </a:endParaRPr>
          </a:p>
          <a:p>
            <a:pPr lvl="1" marL="458640" indent="-228240">
              <a:lnSpc>
                <a:spcPct val="100000"/>
              </a:lnSpc>
              <a:spcBef>
                <a:spcPts val="320"/>
              </a:spcBef>
              <a:buClr>
                <a:srgbClr val="58585b"/>
              </a:buClr>
              <a:buSzPct val="85000"/>
              <a:buFont typeface="Arial"/>
              <a:buChar char="–"/>
            </a:pPr>
            <a:r>
              <a:rPr b="0" lang="en-US" sz="1600" spc="-1" strike="noStrike">
                <a:solidFill>
                  <a:srgbClr val="58585b"/>
                </a:solidFill>
                <a:uFill>
                  <a:solidFill>
                    <a:srgbClr val="ffffff"/>
                  </a:solidFill>
                </a:uFill>
                <a:latin typeface="Calibri"/>
              </a:rPr>
              <a:t>perfSONAR</a:t>
            </a:r>
            <a:endParaRPr b="0" lang="en-US" sz="16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1600" spc="-1" strike="noStrike">
                <a:solidFill>
                  <a:srgbClr val="58585b"/>
                </a:solidFill>
                <a:uFill>
                  <a:solidFill>
                    <a:srgbClr val="ffffff"/>
                  </a:solidFill>
                </a:uFill>
                <a:latin typeface="Calibri"/>
              </a:rPr>
              <a:t>Engagement with end users</a:t>
            </a:r>
            <a:endParaRPr b="0" lang="en-US" sz="1600" spc="-1" strike="noStrike">
              <a:solidFill>
                <a:srgbClr val="58585b"/>
              </a:solidFill>
              <a:uFill>
                <a:solidFill>
                  <a:srgbClr val="ffffff"/>
                </a:solidFill>
              </a:uFill>
              <a:latin typeface="Calibri"/>
            </a:endParaRPr>
          </a:p>
          <a:p>
            <a:r>
              <a:rPr b="0" lang="en-US" sz="2000" spc="-1" strike="noStrike">
                <a:solidFill>
                  <a:srgbClr val="58585b"/>
                </a:solidFill>
                <a:uFill>
                  <a:solidFill>
                    <a:srgbClr val="ffffff"/>
                  </a:solidFill>
                </a:uFill>
                <a:latin typeface="Calibri"/>
              </a:rPr>
              <a:t>	</a:t>
            </a:r>
            <a:r>
              <a:rPr b="0" lang="en-US" sz="2000" spc="-1" strike="noStrike">
                <a:solidFill>
                  <a:srgbClr val="58585b"/>
                </a:solidFill>
                <a:uFill>
                  <a:solidFill>
                    <a:srgbClr val="ffffff"/>
                  </a:solidFill>
                </a:uFill>
                <a:latin typeface="Calibri"/>
              </a:rPr>
              <a:t>	</a:t>
            </a:r>
            <a:r>
              <a:rPr b="0" lang="en-US" sz="2000" spc="-1" strike="noStrike">
                <a:solidFill>
                  <a:srgbClr val="58585b"/>
                </a:solidFill>
                <a:uFill>
                  <a:solidFill>
                    <a:srgbClr val="ffffff"/>
                  </a:solidFill>
                </a:uFill>
                <a:latin typeface="Calibri"/>
              </a:rPr>
              <a:t>	</a:t>
            </a:r>
            <a:r>
              <a:rPr b="0" lang="en-US" sz="2000" spc="-1" strike="noStrike">
                <a:solidFill>
                  <a:srgbClr val="58585b"/>
                </a:solidFill>
                <a:uFill>
                  <a:solidFill>
                    <a:srgbClr val="ffffff"/>
                  </a:solidFill>
                </a:uFill>
                <a:latin typeface="Calibri"/>
              </a:rPr>
              <a:t>	</a:t>
            </a:r>
            <a:r>
              <a:rPr b="0" lang="en-US" sz="2000" spc="-1" strike="noStrike">
                <a:solidFill>
                  <a:srgbClr val="58585b"/>
                </a:solidFill>
                <a:uFill>
                  <a:solidFill>
                    <a:srgbClr val="ffffff"/>
                  </a:solidFill>
                </a:uFill>
                <a:latin typeface="Calibri"/>
              </a:rPr>
              <a:t>Details at </a:t>
            </a:r>
            <a:r>
              <a:rPr b="0" lang="en-US" sz="2000" spc="-1" strike="noStrike" u="sng">
                <a:solidFill>
                  <a:srgbClr val="266782"/>
                </a:solidFill>
                <a:uFill>
                  <a:solidFill>
                    <a:srgbClr val="ffffff"/>
                  </a:solidFill>
                </a:uFill>
                <a:latin typeface="Calibri"/>
                <a:hlinkClick r:id="rId1"/>
              </a:rPr>
              <a:t>http</a:t>
            </a:r>
            <a:r>
              <a:rPr b="0" lang="en-US" sz="2000" spc="-1" strike="noStrike" u="sng">
                <a:solidFill>
                  <a:srgbClr val="266782"/>
                </a:solidFill>
                <a:uFill>
                  <a:solidFill>
                    <a:srgbClr val="ffffff"/>
                  </a:solidFill>
                </a:uFill>
                <a:latin typeface="Calibri"/>
                <a:hlinkClick r:id="rId2"/>
              </a:rPr>
              <a:t>://fasterdata.es.net/science-dmz</a:t>
            </a:r>
            <a:r>
              <a:rPr b="0" lang="en-US" sz="2000" spc="-1" strike="noStrike" u="sng">
                <a:solidFill>
                  <a:srgbClr val="266782"/>
                </a:solidFill>
                <a:uFill>
                  <a:solidFill>
                    <a:srgbClr val="ffffff"/>
                  </a:solidFill>
                </a:uFill>
                <a:latin typeface="Calibri"/>
                <a:hlinkClick r:id="rId3"/>
              </a:rPr>
              <a:t>/</a:t>
            </a:r>
            <a:r>
              <a:rPr b="0" lang="en-US" sz="2000" spc="-1" strike="noStrike">
                <a:solidFill>
                  <a:srgbClr val="58585b"/>
                </a:solidFill>
                <a:uFill>
                  <a:solidFill>
                    <a:srgbClr val="ffffff"/>
                  </a:solidFill>
                </a:uFill>
                <a:latin typeface="Calibri"/>
              </a:rPr>
              <a:t> </a:t>
            </a:r>
            <a:endParaRPr b="0" lang="en-US" sz="2000" spc="-1" strike="noStrike">
              <a:solidFill>
                <a:srgbClr val="58585b"/>
              </a:solidFill>
              <a:uFill>
                <a:solidFill>
                  <a:srgbClr val="ffffff"/>
                </a:solidFill>
              </a:uFill>
              <a:latin typeface="Calibri"/>
            </a:endParaRPr>
          </a:p>
        </p:txBody>
      </p:sp>
      <p:pic>
        <p:nvPicPr>
          <p:cNvPr id="487" name="Picture 11" descr=""/>
          <p:cNvPicPr/>
          <p:nvPr/>
        </p:nvPicPr>
        <p:blipFill>
          <a:blip r:embed="rId4"/>
          <a:stretch/>
        </p:blipFill>
        <p:spPr>
          <a:xfrm>
            <a:off x="6955560" y="3642480"/>
            <a:ext cx="2142720" cy="474120"/>
          </a:xfrm>
          <a:prstGeom prst="rect">
            <a:avLst/>
          </a:prstGeom>
          <a:ln>
            <a:noFill/>
          </a:ln>
        </p:spPr>
      </p:pic>
      <p:pic>
        <p:nvPicPr>
          <p:cNvPr id="488" name="Picture 12" descr=""/>
          <p:cNvPicPr/>
          <p:nvPr/>
        </p:nvPicPr>
        <p:blipFill>
          <a:blip r:embed="rId5"/>
          <a:stretch/>
        </p:blipFill>
        <p:spPr>
          <a:xfrm>
            <a:off x="6717960" y="279360"/>
            <a:ext cx="2278080" cy="1549080"/>
          </a:xfrm>
          <a:prstGeom prst="rect">
            <a:avLst/>
          </a:prstGeom>
          <a:ln>
            <a:noFill/>
          </a:ln>
        </p:spPr>
      </p:pic>
      <p:sp>
        <p:nvSpPr>
          <p:cNvPr id="489" name="CustomShape 3"/>
          <p:cNvSpPr/>
          <p:nvPr/>
        </p:nvSpPr>
        <p:spPr>
          <a:xfrm>
            <a:off x="7630560" y="1717200"/>
            <a:ext cx="1467720" cy="266400"/>
          </a:xfrm>
          <a:prstGeom prst="rect">
            <a:avLst/>
          </a:prstGeom>
          <a:noFill/>
          <a:ln w="9360">
            <a:noFill/>
          </a:ln>
        </p:spPr>
        <p:style>
          <a:lnRef idx="0"/>
          <a:fillRef idx="0"/>
          <a:effectRef idx="0"/>
          <a:fontRef idx="minor"/>
        </p:style>
        <p:txBody>
          <a:bodyPr anchor="ctr">
            <a:normAutofit/>
          </a:bodyPr>
          <a:p>
            <a:pPr>
              <a:lnSpc>
                <a:spcPct val="100000"/>
              </a:lnSpc>
            </a:pPr>
            <a:r>
              <a:rPr b="0" lang="en-US" sz="600" spc="-1" strike="noStrike">
                <a:solidFill>
                  <a:srgbClr val="ff0000"/>
                </a:solidFill>
                <a:uFill>
                  <a:solidFill>
                    <a:srgbClr val="ffffff"/>
                  </a:solidFill>
                </a:uFill>
                <a:latin typeface="Calibri"/>
                <a:ea typeface="ＭＳ Ｐゴシック"/>
              </a:rPr>
              <a:t>© 2013 Wikipedia</a:t>
            </a:r>
            <a:endParaRPr b="0" lang="en-US" sz="600" spc="-1" strike="noStrike">
              <a:solidFill>
                <a:srgbClr val="000000"/>
              </a:solidFill>
              <a:uFill>
                <a:solidFill>
                  <a:srgbClr val="ffffff"/>
                </a:solidFill>
              </a:uFill>
              <a:latin typeface="Arial"/>
            </a:endParaRPr>
          </a:p>
        </p:txBody>
      </p:sp>
      <p:pic>
        <p:nvPicPr>
          <p:cNvPr id="490" name="Picture 15" descr=""/>
          <p:cNvPicPr/>
          <p:nvPr/>
        </p:nvPicPr>
        <p:blipFill>
          <a:blip r:embed="rId6"/>
          <a:stretch/>
        </p:blipFill>
        <p:spPr>
          <a:xfrm>
            <a:off x="7701840" y="2276280"/>
            <a:ext cx="939600" cy="901440"/>
          </a:xfrm>
          <a:prstGeom prst="rect">
            <a:avLst/>
          </a:prstGeom>
          <a:ln>
            <a:noFill/>
          </a:ln>
        </p:spPr>
      </p:pic>
      <p:sp>
        <p:nvSpPr>
          <p:cNvPr id="491" name="TextShape 4"/>
          <p:cNvSpPr txBox="1"/>
          <p:nvPr/>
        </p:nvSpPr>
        <p:spPr>
          <a:xfrm>
            <a:off x="212760" y="4938120"/>
            <a:ext cx="3238200" cy="136440"/>
          </a:xfrm>
          <a:prstGeom prst="rect">
            <a:avLst/>
          </a:prstGeom>
          <a:noFill/>
          <a:ln>
            <a:noFill/>
          </a:ln>
        </p:spPr>
        <p:txBody>
          <a:bodyPr anchor="ctr"/>
          <a:p>
            <a:pPr>
              <a:lnSpc>
                <a:spcPct val="100000"/>
              </a:lnSpc>
            </a:pPr>
            <a:fld id="{5BB9AE9E-C725-4FF4-A7E5-6F6BCD07C932}"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7"/>
              </a:rPr>
              <a:t>engage@es.net</a:t>
            </a:r>
            <a:r>
              <a:rPr b="0" lang="en-US" sz="800" spc="-1" strike="noStrike">
                <a:solidFill>
                  <a:srgbClr val="000000"/>
                </a:solidFill>
                <a:uFill>
                  <a:solidFill>
                    <a:srgbClr val="ffffff"/>
                  </a:solidFill>
                </a:uFill>
                <a:latin typeface="Arial"/>
              </a:rPr>
              <a:t>) - </a:t>
            </a:r>
            <a:fld id="{A16454E6-DFBD-4A91-A1A5-0CFB9D2D7CC5}"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92" name="CustomShape 5"/>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8"/>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48" dur="indefinite" restart="never" nodeType="tmRoot">
          <p:childTnLst>
            <p:seq>
              <p:cTn id="149"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Links</a:t>
            </a:r>
            <a:endParaRPr b="0" lang="en-US" sz="3200" spc="-1" strike="noStrike">
              <a:solidFill>
                <a:srgbClr val="58585b"/>
              </a:solidFill>
              <a:uFill>
                <a:solidFill>
                  <a:srgbClr val="ffffff"/>
                </a:solidFill>
              </a:uFill>
              <a:latin typeface="Calibri"/>
            </a:endParaRPr>
          </a:p>
        </p:txBody>
      </p:sp>
      <p:sp>
        <p:nvSpPr>
          <p:cNvPr id="494" name="TextShape 2"/>
          <p:cNvSpPr txBox="1"/>
          <p:nvPr/>
        </p:nvSpPr>
        <p:spPr>
          <a:xfrm>
            <a:off x="457200" y="1200240"/>
            <a:ext cx="8229240" cy="3258000"/>
          </a:xfrm>
          <a:prstGeom prst="rect">
            <a:avLst/>
          </a:prstGeom>
          <a:noFill/>
          <a:ln>
            <a:noFill/>
          </a:ln>
        </p:spPr>
        <p:txBody>
          <a:bodyPr>
            <a:normAutofit/>
          </a:bodyPr>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ESnet fasterdata knowledge base</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u="sng">
                <a:solidFill>
                  <a:srgbClr val="266782"/>
                </a:solidFill>
                <a:uFill>
                  <a:solidFill>
                    <a:srgbClr val="ffffff"/>
                  </a:solidFill>
                </a:uFill>
                <a:latin typeface="Calibri"/>
                <a:hlinkClick r:id="rId1"/>
              </a:rPr>
              <a:t>http</a:t>
            </a:r>
            <a:r>
              <a:rPr b="0" lang="en-US" sz="1800" spc="-1" strike="noStrike" u="sng">
                <a:solidFill>
                  <a:srgbClr val="266782"/>
                </a:solidFill>
                <a:uFill>
                  <a:solidFill>
                    <a:srgbClr val="ffffff"/>
                  </a:solidFill>
                </a:uFill>
                <a:latin typeface="Calibri"/>
                <a:hlinkClick r:id="rId2"/>
              </a:rPr>
              <a:t>://fasterdata.es.net</a:t>
            </a:r>
            <a:r>
              <a:rPr b="0" lang="en-US" sz="1800" spc="-1" strike="noStrike" u="sng">
                <a:solidFill>
                  <a:srgbClr val="266782"/>
                </a:solidFill>
                <a:uFill>
                  <a:solidFill>
                    <a:srgbClr val="ffffff"/>
                  </a:solidFill>
                </a:uFill>
                <a:latin typeface="Calibri"/>
                <a:hlinkClick r:id="rId3"/>
              </a:rPr>
              <a:t>/</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Science DMZ paper</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u="sng">
                <a:solidFill>
                  <a:srgbClr val="266782"/>
                </a:solidFill>
                <a:uFill>
                  <a:solidFill>
                    <a:srgbClr val="ffffff"/>
                  </a:solidFill>
                </a:uFill>
                <a:latin typeface="Calibri"/>
                <a:hlinkClick r:id="rId4"/>
              </a:rPr>
              <a:t>http</a:t>
            </a:r>
            <a:r>
              <a:rPr b="0" lang="en-US" sz="1800" spc="-1" strike="noStrike" u="sng">
                <a:solidFill>
                  <a:srgbClr val="266782"/>
                </a:solidFill>
                <a:uFill>
                  <a:solidFill>
                    <a:srgbClr val="ffffff"/>
                  </a:solidFill>
                </a:uFill>
                <a:latin typeface="Calibri"/>
                <a:hlinkClick r:id="rId5"/>
              </a:rPr>
              <a:t>://www.es.net/assets/pubs_presos/sc13sciDMZ-</a:t>
            </a:r>
            <a:r>
              <a:rPr b="0" lang="en-US" sz="1800" spc="-1" strike="noStrike" u="sng">
                <a:solidFill>
                  <a:srgbClr val="266782"/>
                </a:solidFill>
                <a:uFill>
                  <a:solidFill>
                    <a:srgbClr val="ffffff"/>
                  </a:solidFill>
                </a:uFill>
                <a:latin typeface="Calibri"/>
                <a:hlinkClick r:id="rId6"/>
              </a:rPr>
              <a:t>final.pdf</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Science DMZ email list</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u="sng">
                <a:solidFill>
                  <a:srgbClr val="266782"/>
                </a:solidFill>
                <a:uFill>
                  <a:solidFill>
                    <a:srgbClr val="ffffff"/>
                  </a:solidFill>
                </a:uFill>
                <a:latin typeface="Calibri"/>
                <a:hlinkClick r:id="rId7"/>
              </a:rPr>
              <a:t>https://gab.es.net/mailman/listinfo/</a:t>
            </a:r>
            <a:r>
              <a:rPr b="0" lang="en-US" sz="1800" spc="-1" strike="noStrike" u="sng">
                <a:solidFill>
                  <a:srgbClr val="266782"/>
                </a:solidFill>
                <a:uFill>
                  <a:solidFill>
                    <a:srgbClr val="ffffff"/>
                  </a:solidFill>
                </a:uFill>
                <a:latin typeface="Calibri"/>
                <a:hlinkClick r:id="rId8"/>
              </a:rPr>
              <a:t>sciencedmz</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perfSONAR</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u="sng">
                <a:solidFill>
                  <a:srgbClr val="266782"/>
                </a:solidFill>
                <a:uFill>
                  <a:solidFill>
                    <a:srgbClr val="ffffff"/>
                  </a:solidFill>
                </a:uFill>
                <a:latin typeface="Calibri"/>
                <a:hlinkClick r:id="rId9"/>
              </a:rPr>
              <a:t>http://fasterdata.es.net/performance-testing/perfsonar</a:t>
            </a:r>
            <a:r>
              <a:rPr b="0" lang="en-US" sz="1800" spc="-1" strike="noStrike" u="sng">
                <a:solidFill>
                  <a:srgbClr val="266782"/>
                </a:solidFill>
                <a:uFill>
                  <a:solidFill>
                    <a:srgbClr val="ffffff"/>
                  </a:solidFill>
                </a:uFill>
                <a:latin typeface="Calibri"/>
                <a:hlinkClick r:id="rId10"/>
              </a:rPr>
              <a:t>/</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u="sng">
                <a:solidFill>
                  <a:srgbClr val="266782"/>
                </a:solidFill>
                <a:uFill>
                  <a:solidFill>
                    <a:srgbClr val="ffffff"/>
                  </a:solidFill>
                </a:uFill>
                <a:latin typeface="Calibri"/>
                <a:hlinkClick r:id="rId11"/>
              </a:rPr>
              <a:t>http:/</a:t>
            </a:r>
            <a:r>
              <a:rPr b="0" lang="en-US" sz="1800" spc="-1" strike="noStrike" u="sng">
                <a:solidFill>
                  <a:srgbClr val="266782"/>
                </a:solidFill>
                <a:uFill>
                  <a:solidFill>
                    <a:srgbClr val="ffffff"/>
                  </a:solidFill>
                </a:uFill>
                <a:latin typeface="Calibri"/>
                <a:hlinkClick r:id="rId12"/>
              </a:rPr>
              <a:t>/www.perfsonar.net</a:t>
            </a:r>
            <a:r>
              <a:rPr b="0" lang="en-US" sz="1800" spc="-1" strike="noStrike">
                <a:solidFill>
                  <a:srgbClr val="58585b"/>
                </a:solidFill>
                <a:uFill>
                  <a:solidFill>
                    <a:srgbClr val="ffffff"/>
                  </a:solidFill>
                </a:uFill>
                <a:latin typeface="Calibri"/>
              </a:rPr>
              <a:t>  </a:t>
            </a:r>
            <a:endParaRPr b="0" lang="en-US" sz="1800" spc="-1" strike="noStrike">
              <a:solidFill>
                <a:srgbClr val="58585b"/>
              </a:solidFill>
              <a:uFill>
                <a:solidFill>
                  <a:srgbClr val="ffffff"/>
                </a:solidFill>
              </a:uFill>
              <a:latin typeface="Calibri"/>
            </a:endParaRPr>
          </a:p>
          <a:p>
            <a:endParaRPr b="0" lang="en-US" sz="1800" spc="-1" strike="noStrike">
              <a:solidFill>
                <a:srgbClr val="58585b"/>
              </a:solidFill>
              <a:uFill>
                <a:solidFill>
                  <a:srgbClr val="ffffff"/>
                </a:solidFill>
              </a:uFill>
              <a:latin typeface="Calibri"/>
            </a:endParaRPr>
          </a:p>
        </p:txBody>
      </p:sp>
      <p:sp>
        <p:nvSpPr>
          <p:cNvPr id="495" name="TextShape 3"/>
          <p:cNvSpPr txBox="1"/>
          <p:nvPr/>
        </p:nvSpPr>
        <p:spPr>
          <a:xfrm>
            <a:off x="212760" y="4938120"/>
            <a:ext cx="3238200" cy="136440"/>
          </a:xfrm>
          <a:prstGeom prst="rect">
            <a:avLst/>
          </a:prstGeom>
          <a:noFill/>
          <a:ln>
            <a:noFill/>
          </a:ln>
        </p:spPr>
        <p:txBody>
          <a:bodyPr anchor="ctr"/>
          <a:p>
            <a:pPr>
              <a:lnSpc>
                <a:spcPct val="100000"/>
              </a:lnSpc>
            </a:pPr>
            <a:fld id="{77351E5C-6D65-463A-8DCE-613D190DE3F4}"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3"/>
              </a:rPr>
              <a:t>engage@es.net</a:t>
            </a:r>
            <a:r>
              <a:rPr b="0" lang="en-US" sz="800" spc="-1" strike="noStrike">
                <a:solidFill>
                  <a:srgbClr val="000000"/>
                </a:solidFill>
                <a:uFill>
                  <a:solidFill>
                    <a:srgbClr val="ffffff"/>
                  </a:solidFill>
                </a:uFill>
                <a:latin typeface="Arial"/>
              </a:rPr>
              <a:t>) - </a:t>
            </a:r>
            <a:fld id="{976D5A5B-9AF3-4949-AFE1-7F9F0C9589C5}"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496"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14"/>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50" dur="indefinite" restart="never" nodeType="tmRoot">
          <p:childTnLst>
            <p:seq>
              <p:cTn id="151"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914400" y="1249560"/>
            <a:ext cx="7762680" cy="1561680"/>
          </a:xfrm>
          <a:prstGeom prst="rect">
            <a:avLst/>
          </a:prstGeom>
          <a:noFill/>
          <a:ln>
            <a:noFill/>
          </a:ln>
        </p:spPr>
        <p:txBody>
          <a:bodyPr anchor="ctr"/>
          <a:p>
            <a:pPr>
              <a:lnSpc>
                <a:spcPct val="100000"/>
              </a:lnSpc>
            </a:pPr>
            <a:r>
              <a:rPr b="0" lang="en-US" sz="4400" spc="-1" strike="noStrike">
                <a:solidFill>
                  <a:srgbClr val="58585b"/>
                </a:solidFill>
                <a:uFill>
                  <a:solidFill>
                    <a:srgbClr val="ffffff"/>
                  </a:solidFill>
                </a:uFill>
                <a:latin typeface="Calibri"/>
              </a:rPr>
              <a:t>Thanks!</a:t>
            </a:r>
            <a:endParaRPr b="0" lang="en-US" sz="4400" spc="-1" strike="noStrike">
              <a:solidFill>
                <a:srgbClr val="58585b"/>
              </a:solidFill>
              <a:uFill>
                <a:solidFill>
                  <a:srgbClr val="ffffff"/>
                </a:solidFill>
              </a:uFill>
              <a:latin typeface="Calibri"/>
            </a:endParaRPr>
          </a:p>
        </p:txBody>
      </p:sp>
      <p:sp>
        <p:nvSpPr>
          <p:cNvPr id="498" name="TextShape 2"/>
          <p:cNvSpPr txBox="1"/>
          <p:nvPr/>
        </p:nvSpPr>
        <p:spPr>
          <a:xfrm>
            <a:off x="914400" y="2901960"/>
            <a:ext cx="3912480" cy="993240"/>
          </a:xfrm>
          <a:prstGeom prst="rect">
            <a:avLst/>
          </a:prstGeom>
          <a:noFill/>
          <a:ln>
            <a:noFill/>
          </a:ln>
        </p:spPr>
        <p:txBody>
          <a:bodyPr anchor="b"/>
          <a:p>
            <a:pPr>
              <a:lnSpc>
                <a:spcPct val="100000"/>
              </a:lnSpc>
              <a:spcBef>
                <a:spcPts val="300"/>
              </a:spcBef>
              <a:spcAft>
                <a:spcPts val="300"/>
              </a:spcAft>
            </a:pPr>
            <a:r>
              <a:rPr b="0" lang="en-US" sz="1800" spc="-1" strike="noStrike">
                <a:solidFill>
                  <a:srgbClr val="58585b"/>
                </a:solidFill>
                <a:uFill>
                  <a:solidFill>
                    <a:srgbClr val="ffffff"/>
                  </a:solidFill>
                </a:uFill>
                <a:latin typeface="Calibri"/>
              </a:rPr>
              <a:t>Energy Sciences Network (ESnet)</a:t>
            </a:r>
            <a:endParaRPr b="0" lang="en-US" sz="1800" spc="-1" strike="noStrike">
              <a:solidFill>
                <a:srgbClr val="000000"/>
              </a:solidFill>
              <a:uFill>
                <a:solidFill>
                  <a:srgbClr val="ffffff"/>
                </a:solidFill>
              </a:uFill>
              <a:latin typeface="Arial"/>
            </a:endParaRPr>
          </a:p>
          <a:p>
            <a:pPr>
              <a:lnSpc>
                <a:spcPct val="100000"/>
              </a:lnSpc>
              <a:spcBef>
                <a:spcPts val="300"/>
              </a:spcBef>
              <a:spcAft>
                <a:spcPts val="300"/>
              </a:spcAft>
            </a:pPr>
            <a:r>
              <a:rPr b="0" lang="en-US" sz="1800" spc="-1" strike="noStrike">
                <a:solidFill>
                  <a:srgbClr val="58585b"/>
                </a:solidFill>
                <a:uFill>
                  <a:solidFill>
                    <a:srgbClr val="ffffff"/>
                  </a:solidFill>
                </a:uFill>
                <a:latin typeface="Calibri"/>
              </a:rPr>
              <a:t>Lawrence Berkeley National Laboratory</a:t>
            </a:r>
            <a:endParaRPr b="0" lang="en-US" sz="1800" spc="-1" strike="noStrike">
              <a:solidFill>
                <a:srgbClr val="000000"/>
              </a:solidFill>
              <a:uFill>
                <a:solidFill>
                  <a:srgbClr val="ffffff"/>
                </a:solidFill>
              </a:uFill>
              <a:latin typeface="Arial"/>
            </a:endParaRPr>
          </a:p>
        </p:txBody>
      </p:sp>
      <p:sp>
        <p:nvSpPr>
          <p:cNvPr id="499" name="TextShape 3"/>
          <p:cNvSpPr txBox="1"/>
          <p:nvPr/>
        </p:nvSpPr>
        <p:spPr>
          <a:xfrm>
            <a:off x="5116680" y="2901600"/>
            <a:ext cx="3569760" cy="993960"/>
          </a:xfrm>
          <a:prstGeom prst="rect">
            <a:avLst/>
          </a:prstGeom>
          <a:noFill/>
          <a:ln>
            <a:noFill/>
          </a:ln>
        </p:spPr>
        <p:txBody>
          <a:bodyPr anchor="b"/>
          <a:p>
            <a:pPr>
              <a:lnSpc>
                <a:spcPct val="100000"/>
              </a:lnSpc>
              <a:spcBef>
                <a:spcPts val="879"/>
              </a:spcBef>
            </a:pPr>
            <a:r>
              <a:rPr b="0" lang="en-US" sz="1400" spc="-1" strike="noStrike" u="sng">
                <a:solidFill>
                  <a:srgbClr val="266782"/>
                </a:solidFill>
                <a:uFill>
                  <a:solidFill>
                    <a:srgbClr val="ffffff"/>
                  </a:solidFill>
                </a:uFill>
                <a:latin typeface="Calibri"/>
                <a:hlinkClick r:id="rId1"/>
              </a:rPr>
              <a:t>http://fasterdata.es.net/</a:t>
            </a:r>
            <a:endParaRPr b="0" lang="en-US" sz="1400" spc="-1" strike="noStrike">
              <a:solidFill>
                <a:srgbClr val="58585b"/>
              </a:solidFill>
              <a:uFill>
                <a:solidFill>
                  <a:srgbClr val="ffffff"/>
                </a:solidFill>
              </a:uFill>
              <a:latin typeface="Calibri"/>
            </a:endParaRPr>
          </a:p>
          <a:p>
            <a:pPr>
              <a:lnSpc>
                <a:spcPct val="100000"/>
              </a:lnSpc>
              <a:spcBef>
                <a:spcPts val="879"/>
              </a:spcBef>
            </a:pPr>
            <a:r>
              <a:rPr b="0" lang="en-US" sz="1400" spc="-1" strike="noStrike" u="sng">
                <a:solidFill>
                  <a:srgbClr val="266782"/>
                </a:solidFill>
                <a:uFill>
                  <a:solidFill>
                    <a:srgbClr val="ffffff"/>
                  </a:solidFill>
                </a:uFill>
                <a:latin typeface="Calibri"/>
                <a:hlinkClick r:id="rId2"/>
              </a:rPr>
              <a:t>http://my.es.net/</a:t>
            </a:r>
            <a:endParaRPr b="0" lang="en-US" sz="1400" spc="-1" strike="noStrike">
              <a:solidFill>
                <a:srgbClr val="58585b"/>
              </a:solidFill>
              <a:uFill>
                <a:solidFill>
                  <a:srgbClr val="ffffff"/>
                </a:solidFill>
              </a:uFill>
              <a:latin typeface="Calibri"/>
            </a:endParaRPr>
          </a:p>
          <a:p>
            <a:pPr>
              <a:lnSpc>
                <a:spcPct val="100000"/>
              </a:lnSpc>
              <a:spcBef>
                <a:spcPts val="879"/>
              </a:spcBef>
            </a:pPr>
            <a:r>
              <a:rPr b="0" lang="en-US" sz="1400" spc="-1" strike="noStrike" u="sng">
                <a:solidFill>
                  <a:srgbClr val="266782"/>
                </a:solidFill>
                <a:uFill>
                  <a:solidFill>
                    <a:srgbClr val="ffffff"/>
                  </a:solidFill>
                </a:uFill>
                <a:latin typeface="Calibri"/>
                <a:hlinkClick r:id="rId3"/>
              </a:rPr>
              <a:t>http://www.es.net/</a:t>
            </a:r>
            <a:endParaRPr b="0" lang="en-US" sz="1400" spc="-1" strike="noStrike">
              <a:solidFill>
                <a:srgbClr val="58585b"/>
              </a:solidFill>
              <a:uFill>
                <a:solidFill>
                  <a:srgbClr val="ffffff"/>
                </a:solidFill>
              </a:uFill>
              <a:latin typeface="Calibri"/>
            </a:endParaRPr>
          </a:p>
        </p:txBody>
      </p:sp>
      <p:sp>
        <p:nvSpPr>
          <p:cNvPr id="500" name="Line 4"/>
          <p:cNvSpPr/>
          <p:nvPr/>
        </p:nvSpPr>
        <p:spPr>
          <a:xfrm>
            <a:off x="4827240" y="2908800"/>
            <a:ext cx="360" cy="963000"/>
          </a:xfrm>
          <a:prstGeom prst="line">
            <a:avLst/>
          </a:prstGeom>
          <a:ln w="12600">
            <a:solidFill>
              <a:schemeClr val="tx1"/>
            </a:solidFill>
            <a:round/>
          </a:ln>
        </p:spPr>
        <p:style>
          <a:lnRef idx="2">
            <a:schemeClr val="accent1"/>
          </a:lnRef>
          <a:fillRef idx="0">
            <a:schemeClr val="accent1"/>
          </a:fillRef>
          <a:effectRef idx="1">
            <a:schemeClr val="accent1"/>
          </a:effectRef>
          <a:fontRef idx="minor"/>
        </p:style>
      </p:sp>
      <p:sp>
        <p:nvSpPr>
          <p:cNvPr id="501" name="CustomShape 5"/>
          <p:cNvSpPr/>
          <p:nvPr/>
        </p:nvSpPr>
        <p:spPr>
          <a:xfrm>
            <a:off x="4634280" y="0"/>
            <a:ext cx="4509360" cy="118548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58585b"/>
                </a:solidFill>
                <a:uFill>
                  <a:solidFill>
                    <a:srgbClr val="ffffff"/>
                  </a:solidFill>
                </a:uFill>
                <a:latin typeface="Calibri"/>
              </a:rPr>
              <a:t>This document is a result of work by ESnet for the Fasterdata knowledgebase (</a:t>
            </a:r>
            <a:r>
              <a:rPr b="0" lang="en-US" sz="800" spc="-1" strike="noStrike" u="sng">
                <a:solidFill>
                  <a:srgbClr val="266782"/>
                </a:solidFill>
                <a:uFill>
                  <a:solidFill>
                    <a:srgbClr val="ffffff"/>
                  </a:solidFill>
                </a:uFill>
                <a:latin typeface="Calibri"/>
                <a:hlinkClick r:id="rId4"/>
              </a:rPr>
              <a:t>http://</a:t>
            </a:r>
            <a:r>
              <a:rPr b="0" lang="en-US" sz="800" spc="-1" strike="noStrike" u="sng">
                <a:solidFill>
                  <a:srgbClr val="266782"/>
                </a:solidFill>
                <a:uFill>
                  <a:solidFill>
                    <a:srgbClr val="ffffff"/>
                  </a:solidFill>
                </a:uFill>
                <a:latin typeface="Calibri"/>
                <a:hlinkClick r:id="rId5"/>
              </a:rPr>
              <a:t>fasterdata.es.net</a:t>
            </a:r>
            <a:r>
              <a:rPr b="0" lang="en-US" sz="800" spc="-1" strike="noStrike">
                <a:solidFill>
                  <a:srgbClr val="58585b"/>
                </a:solidFill>
                <a:uFill>
                  <a:solidFill>
                    <a:srgbClr val="ffffff"/>
                  </a:solidFill>
                </a:uFill>
                <a:latin typeface="Calibri"/>
              </a:rPr>
              <a:t>) and is licensed under CC BY-NC-ND 4.0 (</a:t>
            </a:r>
            <a:r>
              <a:rPr b="0" lang="en-US" sz="800" spc="-1" strike="noStrike" u="sng">
                <a:solidFill>
                  <a:srgbClr val="266782"/>
                </a:solidFill>
                <a:uFill>
                  <a:solidFill>
                    <a:srgbClr val="ffffff"/>
                  </a:solidFill>
                </a:uFill>
                <a:latin typeface="Calibri"/>
                <a:hlinkClick r:id="rId6"/>
              </a:rPr>
              <a:t>https://creativecommons.org/licenses/by-nc-nd/4.0</a:t>
            </a:r>
            <a:r>
              <a:rPr b="0" lang="en-US" sz="800" spc="-1" strike="noStrike" u="sng">
                <a:solidFill>
                  <a:srgbClr val="266782"/>
                </a:solidFill>
                <a:uFill>
                  <a:solidFill>
                    <a:srgbClr val="ffffff"/>
                  </a:solidFill>
                </a:uFill>
                <a:latin typeface="Calibri"/>
                <a:hlinkClick r:id="rId7"/>
              </a:rPr>
              <a:t>/</a:t>
            </a:r>
            <a:r>
              <a:rPr b="0" lang="en-US" sz="800" spc="-1" strike="noStrike">
                <a:solidFill>
                  <a:srgbClr val="58585b"/>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a:p>
            <a:pPr>
              <a:lnSpc>
                <a:spcPct val="100000"/>
              </a:lnSpc>
            </a:pPr>
            <a:endParaRPr b="0" lang="en-US" sz="800" spc="-1" strike="noStrike">
              <a:solidFill>
                <a:srgbClr val="000000"/>
              </a:solidFill>
              <a:uFill>
                <a:solidFill>
                  <a:srgbClr val="ffffff"/>
                </a:solidFill>
              </a:uFill>
              <a:latin typeface="Arial"/>
            </a:endParaRPr>
          </a:p>
          <a:p>
            <a:pPr>
              <a:lnSpc>
                <a:spcPct val="100000"/>
              </a:lnSpc>
            </a:pPr>
            <a:r>
              <a:rPr b="0" lang="en-US" sz="800" spc="-1" strike="noStrike">
                <a:solidFill>
                  <a:srgbClr val="58585b"/>
                </a:solidFill>
                <a:uFill>
                  <a:solidFill>
                    <a:srgbClr val="ffffff"/>
                  </a:solidFill>
                </a:uFill>
                <a:latin typeface="Calibri"/>
              </a:rPr>
              <a:t>© 2015, The Regents of the University of California, through Lawrence Berkeley National Laboratory (subject to receipt of any required approvals from the U.S. Dept. of Energy).  All rights reserved.</a:t>
            </a:r>
            <a:endParaRPr b="0" lang="en-US" sz="800" spc="-1" strike="noStrike">
              <a:solidFill>
                <a:srgbClr val="000000"/>
              </a:solidFill>
              <a:uFill>
                <a:solidFill>
                  <a:srgbClr val="ffffff"/>
                </a:solidFill>
              </a:uFill>
              <a:latin typeface="Arial"/>
            </a:endParaRPr>
          </a:p>
          <a:p>
            <a:pPr>
              <a:lnSpc>
                <a:spcPct val="100000"/>
              </a:lnSpc>
            </a:pPr>
            <a:endParaRPr b="0" lang="en-US" sz="800" spc="-1" strike="noStrike">
              <a:solidFill>
                <a:srgbClr val="000000"/>
              </a:solidFill>
              <a:uFill>
                <a:solidFill>
                  <a:srgbClr val="ffffff"/>
                </a:solidFill>
              </a:uFill>
              <a:latin typeface="Arial"/>
            </a:endParaRPr>
          </a:p>
          <a:p>
            <a:pPr>
              <a:lnSpc>
                <a:spcPct val="100000"/>
              </a:lnSpc>
            </a:pPr>
            <a:r>
              <a:rPr b="1" i="1" lang="en-US" sz="800" spc="-1" strike="noStrike">
                <a:solidFill>
                  <a:srgbClr val="58585b"/>
                </a:solidFill>
                <a:uFill>
                  <a:solidFill>
                    <a:srgbClr val="ffffff"/>
                  </a:solidFill>
                </a:uFill>
                <a:latin typeface="Calibri"/>
              </a:rPr>
              <a:t>NOTICE</a:t>
            </a:r>
            <a:r>
              <a:rPr b="0" lang="en-US" sz="800" spc="-1" strike="noStrike">
                <a:solidFill>
                  <a:srgbClr val="58585b"/>
                </a:solidFill>
                <a:uFill>
                  <a:solidFill>
                    <a:srgbClr val="ffffff"/>
                  </a:solidFill>
                </a:uFill>
                <a:latin typeface="Calibri"/>
              </a:rPr>
              <a:t>.  This material is owned by the U.S. Department of Energy.  As such, the U.S. Government has been granted for itself and others acting on its behalf a paid-up, nonexclusive, irrevocable, worldwide license in the material to reproduce, prepare derivative works, and perform publicly and display publicly. </a:t>
            </a:r>
            <a:endParaRPr b="0" lang="en-US" sz="800" spc="-1" strike="noStrike">
              <a:solidFill>
                <a:srgbClr val="000000"/>
              </a:solidFill>
              <a:uFill>
                <a:solidFill>
                  <a:srgbClr val="ffffff"/>
                </a:solidFill>
              </a:uFill>
              <a:latin typeface="Arial"/>
            </a:endParaRPr>
          </a:p>
        </p:txBody>
      </p:sp>
    </p:spTree>
  </p:cSld>
  <p:timing>
    <p:tnLst>
      <p:par>
        <p:cTn id="152" dur="indefinite" restart="never" nodeType="tmRoot">
          <p:childTnLst>
            <p:seq>
              <p:cTn id="153"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Thought Experiment</a:t>
            </a:r>
            <a:endParaRPr b="0" lang="en-US" sz="3200" spc="-1" strike="noStrike">
              <a:solidFill>
                <a:srgbClr val="58585b"/>
              </a:solidFill>
              <a:uFill>
                <a:solidFill>
                  <a:srgbClr val="ffffff"/>
                </a:solidFill>
              </a:uFill>
              <a:latin typeface="Calibri"/>
            </a:endParaRPr>
          </a:p>
        </p:txBody>
      </p:sp>
      <p:sp>
        <p:nvSpPr>
          <p:cNvPr id="503"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We’re going to do a thought experiment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Consider a network between three buildings – A, B, and C</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This is supposedly a 10Gbps network end to end (look at the links on the buildings)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Building A houses the border router – not much goes on there except the external connectivity</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Lots of work happens in building B – so much that the processing is done with multiple processors to spread the load in an affordable way, and results are aggregated after</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Building C is where we branch out to other buildings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Every link between buildings is 10Gbps – this is a 10Gbps network, right???</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504" name="TextShape 3"/>
          <p:cNvSpPr txBox="1"/>
          <p:nvPr/>
        </p:nvSpPr>
        <p:spPr>
          <a:xfrm>
            <a:off x="212760" y="4938120"/>
            <a:ext cx="3238200" cy="136440"/>
          </a:xfrm>
          <a:prstGeom prst="rect">
            <a:avLst/>
          </a:prstGeom>
          <a:noFill/>
          <a:ln>
            <a:noFill/>
          </a:ln>
        </p:spPr>
        <p:txBody>
          <a:bodyPr anchor="ctr"/>
          <a:p>
            <a:pPr>
              <a:lnSpc>
                <a:spcPct val="100000"/>
              </a:lnSpc>
            </a:pPr>
            <a:fld id="{7C811192-6E1E-4304-B18C-3C4779D124FD}"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8EB311CE-BB70-4DDF-B335-6809C85313BA}"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505"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54" dur="indefinite" restart="never" nodeType="tmRoot">
          <p:childTnLst>
            <p:seq>
              <p:cTn id="155"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TextShape 1"/>
          <p:cNvSpPr txBox="1"/>
          <p:nvPr/>
        </p:nvSpPr>
        <p:spPr>
          <a:xfrm>
            <a:off x="165240" y="205920"/>
            <a:ext cx="784836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Notional 10G Network Between Buildings</a:t>
            </a:r>
            <a:endParaRPr b="0" lang="en-US" sz="3200" spc="-1" strike="noStrike">
              <a:solidFill>
                <a:srgbClr val="58585b"/>
              </a:solidFill>
              <a:uFill>
                <a:solidFill>
                  <a:srgbClr val="ffffff"/>
                </a:solidFill>
              </a:uFill>
              <a:latin typeface="Calibri"/>
            </a:endParaRPr>
          </a:p>
        </p:txBody>
      </p:sp>
      <p:pic>
        <p:nvPicPr>
          <p:cNvPr id="507" name="Content Placeholder 5" descr=""/>
          <p:cNvPicPr/>
          <p:nvPr/>
        </p:nvPicPr>
        <p:blipFill>
          <a:blip r:embed="rId1"/>
          <a:srcRect l="-20278" t="0" r="-20278" b="0"/>
          <a:stretch/>
        </p:blipFill>
        <p:spPr>
          <a:xfrm>
            <a:off x="851040" y="636120"/>
            <a:ext cx="7760520" cy="4301640"/>
          </a:xfrm>
          <a:prstGeom prst="rect">
            <a:avLst/>
          </a:prstGeom>
          <a:ln>
            <a:noFill/>
          </a:ln>
        </p:spPr>
      </p:pic>
      <p:sp>
        <p:nvSpPr>
          <p:cNvPr id="508" name="TextShape 2"/>
          <p:cNvSpPr txBox="1"/>
          <p:nvPr/>
        </p:nvSpPr>
        <p:spPr>
          <a:xfrm>
            <a:off x="212760" y="4938120"/>
            <a:ext cx="3238200" cy="136440"/>
          </a:xfrm>
          <a:prstGeom prst="rect">
            <a:avLst/>
          </a:prstGeom>
          <a:noFill/>
          <a:ln>
            <a:noFill/>
          </a:ln>
        </p:spPr>
        <p:txBody>
          <a:bodyPr anchor="ctr"/>
          <a:p>
            <a:pPr>
              <a:lnSpc>
                <a:spcPct val="100000"/>
              </a:lnSpc>
            </a:pPr>
            <a:fld id="{15B9676F-0754-4AC1-B063-A91E4E3CD385}"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A51EE6C0-0A8B-40B6-BCF1-67E90AEEF66D}"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509"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56" dur="indefinite" restart="never" nodeType="tmRoot">
          <p:childTnLst>
            <p:seq>
              <p:cTn id="157"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Clearly Not A 10Gbps Network</a:t>
            </a:r>
            <a:endParaRPr b="0" lang="en-US" sz="3200" spc="-1" strike="noStrike">
              <a:solidFill>
                <a:srgbClr val="58585b"/>
              </a:solidFill>
              <a:uFill>
                <a:solidFill>
                  <a:srgbClr val="ffffff"/>
                </a:solidFill>
              </a:uFill>
              <a:latin typeface="Calibri"/>
            </a:endParaRPr>
          </a:p>
        </p:txBody>
      </p:sp>
      <p:sp>
        <p:nvSpPr>
          <p:cNvPr id="511" name="TextShape 2"/>
          <p:cNvSpPr txBox="1"/>
          <p:nvPr/>
        </p:nvSpPr>
        <p:spPr>
          <a:xfrm>
            <a:off x="457200" y="1200240"/>
            <a:ext cx="8229240" cy="3258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If you look at the inside of Building B, it is obvious from a network engineering perspective that this is not a 10Gbps network</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Clearly the maximum per-flow data rate is 1Gbps, not 10Gbps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However, if you convert the buildings into network elements while keeping their internals intact, you get routers and firewalls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What firewall did the organization buy?  What’s inside it?</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Those little 1G “switches” are firewall processors</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This parallel firewall architecture has been in use for years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Slower processors are cheaper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Typically fine for a commodity traffic load</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Therefore, this design is cost competitive and common</a:t>
            </a:r>
            <a:endParaRPr b="0" lang="en-US" sz="2000" spc="-1" strike="noStrike">
              <a:solidFill>
                <a:srgbClr val="58585b"/>
              </a:solidFill>
              <a:uFill>
                <a:solidFill>
                  <a:srgbClr val="ffffff"/>
                </a:solidFill>
              </a:uFill>
              <a:latin typeface="Calibri"/>
            </a:endParaRPr>
          </a:p>
          <a:p>
            <a:pPr>
              <a:lnSpc>
                <a:spcPct val="100000"/>
              </a:lnSpc>
              <a:spcBef>
                <a:spcPts val="879"/>
              </a:spcBef>
            </a:pPr>
            <a:endParaRPr b="0" lang="en-US" sz="2000" spc="-1" strike="noStrike">
              <a:solidFill>
                <a:srgbClr val="58585b"/>
              </a:solidFill>
              <a:uFill>
                <a:solidFill>
                  <a:srgbClr val="ffffff"/>
                </a:solidFill>
              </a:uFill>
              <a:latin typeface="Calibri"/>
            </a:endParaRPr>
          </a:p>
        </p:txBody>
      </p:sp>
      <p:sp>
        <p:nvSpPr>
          <p:cNvPr id="512" name="TextShape 3"/>
          <p:cNvSpPr txBox="1"/>
          <p:nvPr/>
        </p:nvSpPr>
        <p:spPr>
          <a:xfrm>
            <a:off x="212760" y="4938120"/>
            <a:ext cx="3238200" cy="136440"/>
          </a:xfrm>
          <a:prstGeom prst="rect">
            <a:avLst/>
          </a:prstGeom>
          <a:noFill/>
          <a:ln>
            <a:noFill/>
          </a:ln>
        </p:spPr>
        <p:txBody>
          <a:bodyPr anchor="ctr"/>
          <a:p>
            <a:pPr>
              <a:lnSpc>
                <a:spcPct val="100000"/>
              </a:lnSpc>
            </a:pPr>
            <a:fld id="{39013BC1-C5B7-4EE1-ACCF-A69CD591AF7F}"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38AEDD09-9E83-450C-9DB7-0B2441DDAD3C}"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513"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58" dur="indefinite" restart="never" nodeType="tmRoot">
          <p:childTnLst>
            <p:seq>
              <p:cTn id="159"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TextShape 1"/>
          <p:cNvSpPr txBox="1"/>
          <p:nvPr/>
        </p:nvSpPr>
        <p:spPr>
          <a:xfrm>
            <a:off x="190440" y="205920"/>
            <a:ext cx="758160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Notional 10G Network Between Devices</a:t>
            </a:r>
            <a:endParaRPr b="0" lang="en-US" sz="3200" spc="-1" strike="noStrike">
              <a:solidFill>
                <a:srgbClr val="58585b"/>
              </a:solidFill>
              <a:uFill>
                <a:solidFill>
                  <a:srgbClr val="ffffff"/>
                </a:solidFill>
              </a:uFill>
              <a:latin typeface="Calibri"/>
            </a:endParaRPr>
          </a:p>
        </p:txBody>
      </p:sp>
      <p:pic>
        <p:nvPicPr>
          <p:cNvPr id="515" name="Content Placeholder 7" descr=""/>
          <p:cNvPicPr/>
          <p:nvPr/>
        </p:nvPicPr>
        <p:blipFill>
          <a:blip r:embed="rId1"/>
          <a:srcRect l="-20278" t="0" r="-20278" b="0"/>
          <a:stretch/>
        </p:blipFill>
        <p:spPr>
          <a:xfrm>
            <a:off x="1143000" y="609480"/>
            <a:ext cx="7294680" cy="4126680"/>
          </a:xfrm>
          <a:prstGeom prst="rect">
            <a:avLst/>
          </a:prstGeom>
          <a:ln>
            <a:noFill/>
          </a:ln>
        </p:spPr>
      </p:pic>
      <p:sp>
        <p:nvSpPr>
          <p:cNvPr id="516" name="TextShape 2"/>
          <p:cNvSpPr txBox="1"/>
          <p:nvPr/>
        </p:nvSpPr>
        <p:spPr>
          <a:xfrm>
            <a:off x="212760" y="4938120"/>
            <a:ext cx="3238200" cy="136440"/>
          </a:xfrm>
          <a:prstGeom prst="rect">
            <a:avLst/>
          </a:prstGeom>
          <a:noFill/>
          <a:ln>
            <a:noFill/>
          </a:ln>
        </p:spPr>
        <p:txBody>
          <a:bodyPr anchor="ctr"/>
          <a:p>
            <a:pPr>
              <a:lnSpc>
                <a:spcPct val="100000"/>
              </a:lnSpc>
            </a:pPr>
            <a:fld id="{9D66B954-4458-425F-A63A-B18C269CCF9B}"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E54F4250-B929-4FE0-9A82-E5237290BEA6}"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517"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60" dur="indefinite" restart="never" nodeType="tmRoot">
          <p:childTnLst>
            <p:seq>
              <p:cTn id="161"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396720" y="8280"/>
            <a:ext cx="728460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Arial Narrow"/>
              </a:rPr>
              <a:t>A small amount of packet loss makes a huge difference in TCP performance</a:t>
            </a:r>
            <a:endParaRPr b="0" lang="en-US" sz="3200" spc="-1" strike="noStrike">
              <a:solidFill>
                <a:srgbClr val="58585b"/>
              </a:solidFill>
              <a:uFill>
                <a:solidFill>
                  <a:srgbClr val="ffffff"/>
                </a:solidFill>
              </a:uFill>
              <a:latin typeface="Calibri"/>
            </a:endParaRPr>
          </a:p>
        </p:txBody>
      </p:sp>
      <p:sp>
        <p:nvSpPr>
          <p:cNvPr id="201" name="TextShape 2"/>
          <p:cNvSpPr txBox="1"/>
          <p:nvPr/>
        </p:nvSpPr>
        <p:spPr>
          <a:xfrm>
            <a:off x="457200" y="1200240"/>
            <a:ext cx="8229240" cy="3258000"/>
          </a:xfrm>
          <a:prstGeom prst="rect">
            <a:avLst/>
          </a:prstGeom>
          <a:noFill/>
          <a:ln>
            <a:noFill/>
          </a:ln>
        </p:spPr>
        <p:txBody>
          <a:bodyPr/>
          <a:p>
            <a:endParaRPr b="0" lang="en-US" sz="2000" spc="-1" strike="noStrike">
              <a:solidFill>
                <a:srgbClr val="58585b"/>
              </a:solidFill>
              <a:uFill>
                <a:solidFill>
                  <a:srgbClr val="ffffff"/>
                </a:solidFill>
              </a:uFill>
              <a:latin typeface="Calibri"/>
            </a:endParaRPr>
          </a:p>
        </p:txBody>
      </p:sp>
      <p:pic>
        <p:nvPicPr>
          <p:cNvPr id="202" name="Picture 4" descr=""/>
          <p:cNvPicPr/>
          <p:nvPr/>
        </p:nvPicPr>
        <p:blipFill>
          <a:blip r:embed="rId1"/>
          <a:stretch/>
        </p:blipFill>
        <p:spPr>
          <a:xfrm>
            <a:off x="284040" y="1021680"/>
            <a:ext cx="8767440" cy="3847680"/>
          </a:xfrm>
          <a:prstGeom prst="rect">
            <a:avLst/>
          </a:prstGeom>
          <a:ln>
            <a:noFill/>
          </a:ln>
        </p:spPr>
      </p:pic>
      <p:sp>
        <p:nvSpPr>
          <p:cNvPr id="203" name="CustomShape 3"/>
          <p:cNvSpPr/>
          <p:nvPr/>
        </p:nvSpPr>
        <p:spPr>
          <a:xfrm>
            <a:off x="2171880" y="2592000"/>
            <a:ext cx="837720" cy="349560"/>
          </a:xfrm>
          <a:prstGeom prst="wedgeRoundRectCallout">
            <a:avLst>
              <a:gd name="adj1" fmla="val -143822"/>
              <a:gd name="adj2" fmla="val -40114"/>
              <a:gd name="adj3" fmla="val 16667"/>
            </a:avLst>
          </a:prstGeom>
          <a:noFill/>
          <a:ln w="12600">
            <a:solidFill>
              <a:schemeClr val="tx1"/>
            </a:solidFill>
            <a:round/>
          </a:ln>
        </p:spPr>
        <p:style>
          <a:lnRef idx="0"/>
          <a:fillRef idx="0"/>
          <a:effectRef idx="0"/>
          <a:fontRef idx="minor"/>
        </p:style>
        <p:txBody>
          <a:bodyPr lIns="0" rIns="0" tIns="0" bIns="0" anchor="ctr"/>
          <a:p>
            <a:pPr algn="ctr">
              <a:lnSpc>
                <a:spcPct val="100000"/>
              </a:lnSpc>
            </a:pPr>
            <a:r>
              <a:rPr b="0" lang="en-US" sz="1200" spc="-1" strike="noStrike">
                <a:solidFill>
                  <a:srgbClr val="000000"/>
                </a:solidFill>
                <a:uFill>
                  <a:solidFill>
                    <a:srgbClr val="ffffff"/>
                  </a:solidFill>
                </a:uFill>
                <a:latin typeface="Calibri"/>
              </a:rPr>
              <a:t>Metro Area</a:t>
            </a:r>
            <a:endParaRPr b="0" lang="en-US" sz="1200" spc="-1" strike="noStrike">
              <a:solidFill>
                <a:srgbClr val="000000"/>
              </a:solidFill>
              <a:uFill>
                <a:solidFill>
                  <a:srgbClr val="ffffff"/>
                </a:solidFill>
              </a:uFill>
              <a:latin typeface="Arial"/>
            </a:endParaRPr>
          </a:p>
        </p:txBody>
      </p:sp>
      <p:sp>
        <p:nvSpPr>
          <p:cNvPr id="204" name="CustomShape 4"/>
          <p:cNvSpPr/>
          <p:nvPr/>
        </p:nvSpPr>
        <p:spPr>
          <a:xfrm>
            <a:off x="2430360" y="1879920"/>
            <a:ext cx="836280" cy="474840"/>
          </a:xfrm>
          <a:prstGeom prst="wedgeRoundRectCallout">
            <a:avLst>
              <a:gd name="adj1" fmla="val -227975"/>
              <a:gd name="adj2" fmla="val -85359"/>
              <a:gd name="adj3" fmla="val 16667"/>
            </a:avLst>
          </a:prstGeom>
          <a:noFill/>
          <a:ln w="12600">
            <a:solidFill>
              <a:schemeClr val="tx1"/>
            </a:solidFill>
            <a:round/>
          </a:ln>
        </p:spPr>
        <p:style>
          <a:lnRef idx="0"/>
          <a:fillRef idx="0"/>
          <a:effectRef idx="0"/>
          <a:fontRef idx="minor"/>
        </p:style>
        <p:txBody>
          <a:bodyPr lIns="0" rIns="0" tIns="0" bIns="0" anchor="ctr"/>
          <a:p>
            <a:pPr algn="ctr">
              <a:lnSpc>
                <a:spcPct val="100000"/>
              </a:lnSpc>
            </a:pPr>
            <a:r>
              <a:rPr b="0" lang="en-US" sz="1200" spc="-1" strike="noStrike">
                <a:solidFill>
                  <a:srgbClr val="000000"/>
                </a:solidFill>
                <a:uFill>
                  <a:solidFill>
                    <a:srgbClr val="ffffff"/>
                  </a:solidFill>
                </a:uFill>
                <a:latin typeface="Calibri"/>
              </a:rPr>
              <a:t>Local</a:t>
            </a:r>
            <a:endParaRPr b="0" lang="en-US" sz="1200" spc="-1" strike="noStrike">
              <a:solidFill>
                <a:srgbClr val="000000"/>
              </a:solidFill>
              <a:uFill>
                <a:solidFill>
                  <a:srgbClr val="ffffff"/>
                </a:solidFill>
              </a:uFill>
              <a:latin typeface="Arial"/>
            </a:endParaRPr>
          </a:p>
          <a:p>
            <a:pPr algn="ctr">
              <a:lnSpc>
                <a:spcPct val="100000"/>
              </a:lnSpc>
            </a:pPr>
            <a:r>
              <a:rPr b="0" lang="en-US" sz="1200" spc="-1" strike="noStrike">
                <a:solidFill>
                  <a:srgbClr val="000000"/>
                </a:solidFill>
                <a:uFill>
                  <a:solidFill>
                    <a:srgbClr val="ffffff"/>
                  </a:solidFill>
                </a:uFill>
                <a:latin typeface="Calibri"/>
              </a:rPr>
              <a:t>(LAN)</a:t>
            </a:r>
            <a:endParaRPr b="0" lang="en-US" sz="1200" spc="-1" strike="noStrike">
              <a:solidFill>
                <a:srgbClr val="000000"/>
              </a:solidFill>
              <a:uFill>
                <a:solidFill>
                  <a:srgbClr val="ffffff"/>
                </a:solidFill>
              </a:uFill>
              <a:latin typeface="Arial"/>
            </a:endParaRPr>
          </a:p>
        </p:txBody>
      </p:sp>
      <p:sp>
        <p:nvSpPr>
          <p:cNvPr id="205" name="CustomShape 5"/>
          <p:cNvSpPr/>
          <p:nvPr/>
        </p:nvSpPr>
        <p:spPr>
          <a:xfrm>
            <a:off x="3392640" y="2600280"/>
            <a:ext cx="836280" cy="348480"/>
          </a:xfrm>
          <a:prstGeom prst="wedgeRoundRectCallout">
            <a:avLst>
              <a:gd name="adj1" fmla="val -204254"/>
              <a:gd name="adj2" fmla="val 221554"/>
              <a:gd name="adj3" fmla="val 16667"/>
            </a:avLst>
          </a:prstGeom>
          <a:noFill/>
          <a:ln w="12600">
            <a:solidFill>
              <a:schemeClr val="tx1"/>
            </a:solidFill>
            <a:round/>
          </a:ln>
        </p:spPr>
        <p:style>
          <a:lnRef idx="0"/>
          <a:fillRef idx="0"/>
          <a:effectRef idx="0"/>
          <a:fontRef idx="minor"/>
        </p:style>
        <p:txBody>
          <a:bodyPr lIns="0" rIns="0" tIns="0" bIns="0" anchor="ctr"/>
          <a:p>
            <a:pPr algn="ctr">
              <a:lnSpc>
                <a:spcPct val="100000"/>
              </a:lnSpc>
            </a:pPr>
            <a:r>
              <a:rPr b="0" lang="en-US" sz="1200" spc="-1" strike="noStrike">
                <a:solidFill>
                  <a:srgbClr val="000000"/>
                </a:solidFill>
                <a:uFill>
                  <a:solidFill>
                    <a:srgbClr val="ffffff"/>
                  </a:solidFill>
                </a:uFill>
                <a:latin typeface="Calibri"/>
              </a:rPr>
              <a:t>Regional</a:t>
            </a:r>
            <a:endParaRPr b="0" lang="en-US" sz="1200" spc="-1" strike="noStrike">
              <a:solidFill>
                <a:srgbClr val="000000"/>
              </a:solidFill>
              <a:uFill>
                <a:solidFill>
                  <a:srgbClr val="ffffff"/>
                </a:solidFill>
              </a:uFill>
              <a:latin typeface="Arial"/>
            </a:endParaRPr>
          </a:p>
        </p:txBody>
      </p:sp>
      <p:sp>
        <p:nvSpPr>
          <p:cNvPr id="206" name="CustomShape 6"/>
          <p:cNvSpPr/>
          <p:nvPr/>
        </p:nvSpPr>
        <p:spPr>
          <a:xfrm>
            <a:off x="5043600" y="2843280"/>
            <a:ext cx="928440" cy="348480"/>
          </a:xfrm>
          <a:prstGeom prst="wedgeRoundRectCallout">
            <a:avLst>
              <a:gd name="adj1" fmla="val 162253"/>
              <a:gd name="adj2" fmla="val 205386"/>
              <a:gd name="adj3" fmla="val 16667"/>
            </a:avLst>
          </a:prstGeom>
          <a:noFill/>
          <a:ln w="12600">
            <a:solidFill>
              <a:schemeClr val="tx1"/>
            </a:solidFill>
            <a:round/>
          </a:ln>
        </p:spPr>
        <p:style>
          <a:lnRef idx="0"/>
          <a:fillRef idx="0"/>
          <a:effectRef idx="0"/>
          <a:fontRef idx="minor"/>
        </p:style>
        <p:txBody>
          <a:bodyPr lIns="0" rIns="0" tIns="0" bIns="0" anchor="ctr"/>
          <a:p>
            <a:pPr algn="ctr">
              <a:lnSpc>
                <a:spcPct val="100000"/>
              </a:lnSpc>
            </a:pPr>
            <a:r>
              <a:rPr b="0" lang="en-US" sz="1200" spc="-1" strike="noStrike">
                <a:solidFill>
                  <a:srgbClr val="000000"/>
                </a:solidFill>
                <a:uFill>
                  <a:solidFill>
                    <a:srgbClr val="ffffff"/>
                  </a:solidFill>
                </a:uFill>
                <a:latin typeface="Calibri"/>
              </a:rPr>
              <a:t>Continental</a:t>
            </a:r>
            <a:endParaRPr b="0" lang="en-US" sz="1200" spc="-1" strike="noStrike">
              <a:solidFill>
                <a:srgbClr val="000000"/>
              </a:solidFill>
              <a:uFill>
                <a:solidFill>
                  <a:srgbClr val="ffffff"/>
                </a:solidFill>
              </a:uFill>
              <a:latin typeface="Arial"/>
            </a:endParaRPr>
          </a:p>
        </p:txBody>
      </p:sp>
      <p:sp>
        <p:nvSpPr>
          <p:cNvPr id="207" name="CustomShape 7"/>
          <p:cNvSpPr/>
          <p:nvPr/>
        </p:nvSpPr>
        <p:spPr>
          <a:xfrm>
            <a:off x="6818400" y="2338560"/>
            <a:ext cx="1280880" cy="348480"/>
          </a:xfrm>
          <a:prstGeom prst="wedgeRoundRectCallout">
            <a:avLst>
              <a:gd name="adj1" fmla="val 105870"/>
              <a:gd name="adj2" fmla="val 348839"/>
              <a:gd name="adj3" fmla="val 16667"/>
            </a:avLst>
          </a:prstGeom>
          <a:noFill/>
          <a:ln w="12600">
            <a:solidFill>
              <a:schemeClr val="tx1"/>
            </a:solidFill>
            <a:round/>
          </a:ln>
        </p:spPr>
        <p:style>
          <a:lnRef idx="0"/>
          <a:fillRef idx="0"/>
          <a:effectRef idx="0"/>
          <a:fontRef idx="minor"/>
        </p:style>
        <p:txBody>
          <a:bodyPr lIns="0" rIns="0" tIns="0" bIns="0" anchor="ctr"/>
          <a:p>
            <a:pPr algn="ctr">
              <a:lnSpc>
                <a:spcPct val="100000"/>
              </a:lnSpc>
            </a:pPr>
            <a:r>
              <a:rPr b="0" lang="en-US" sz="1200" spc="-1" strike="noStrike">
                <a:solidFill>
                  <a:srgbClr val="000000"/>
                </a:solidFill>
                <a:uFill>
                  <a:solidFill>
                    <a:srgbClr val="ffffff"/>
                  </a:solidFill>
                </a:uFill>
                <a:latin typeface="Calibri"/>
              </a:rPr>
              <a:t>International</a:t>
            </a:r>
            <a:endParaRPr b="0" lang="en-US" sz="1200" spc="-1" strike="noStrike">
              <a:solidFill>
                <a:srgbClr val="000000"/>
              </a:solidFill>
              <a:uFill>
                <a:solidFill>
                  <a:srgbClr val="ffffff"/>
                </a:solidFill>
              </a:uFill>
              <a:latin typeface="Arial"/>
            </a:endParaRPr>
          </a:p>
        </p:txBody>
      </p:sp>
      <p:sp>
        <p:nvSpPr>
          <p:cNvPr id="208" name="CustomShape 8"/>
          <p:cNvSpPr/>
          <p:nvPr/>
        </p:nvSpPr>
        <p:spPr>
          <a:xfrm>
            <a:off x="457200" y="4404240"/>
            <a:ext cx="8349840" cy="323640"/>
          </a:xfrm>
          <a:prstGeom prst="rect">
            <a:avLst/>
          </a:prstGeom>
          <a:solidFill>
            <a:schemeClr val="bg1"/>
          </a:solidFill>
          <a:ln>
            <a:noFill/>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9" name="Line 9"/>
          <p:cNvSpPr/>
          <p:nvPr/>
        </p:nvSpPr>
        <p:spPr>
          <a:xfrm>
            <a:off x="7526160" y="4642200"/>
            <a:ext cx="1281240" cy="360"/>
          </a:xfrm>
          <a:prstGeom prst="line">
            <a:avLst/>
          </a:prstGeom>
          <a:ln w="76320">
            <a:solidFill>
              <a:srgbClr val="660066"/>
            </a:solidFill>
            <a:round/>
          </a:ln>
        </p:spPr>
        <p:style>
          <a:lnRef idx="2">
            <a:schemeClr val="accent1"/>
          </a:lnRef>
          <a:fillRef idx="0">
            <a:schemeClr val="accent1"/>
          </a:fillRef>
          <a:effectRef idx="1">
            <a:schemeClr val="accent1"/>
          </a:effectRef>
          <a:fontRef idx="minor"/>
        </p:style>
      </p:sp>
      <p:sp>
        <p:nvSpPr>
          <p:cNvPr id="210" name="Line 10"/>
          <p:cNvSpPr/>
          <p:nvPr/>
        </p:nvSpPr>
        <p:spPr>
          <a:xfrm>
            <a:off x="5182920" y="4646880"/>
            <a:ext cx="1281240" cy="360"/>
          </a:xfrm>
          <a:prstGeom prst="line">
            <a:avLst/>
          </a:prstGeom>
          <a:ln w="76320">
            <a:solidFill>
              <a:srgbClr val="9fc244"/>
            </a:solidFill>
            <a:custDash>
              <a:ds d="100000" sp="100000"/>
            </a:custDash>
            <a:round/>
          </a:ln>
        </p:spPr>
        <p:style>
          <a:lnRef idx="2">
            <a:schemeClr val="accent1"/>
          </a:lnRef>
          <a:fillRef idx="0">
            <a:schemeClr val="accent1"/>
          </a:fillRef>
          <a:effectRef idx="1">
            <a:schemeClr val="accent1"/>
          </a:effectRef>
          <a:fontRef idx="minor"/>
        </p:style>
      </p:sp>
      <p:sp>
        <p:nvSpPr>
          <p:cNvPr id="211" name="Line 11"/>
          <p:cNvSpPr/>
          <p:nvPr/>
        </p:nvSpPr>
        <p:spPr>
          <a:xfrm>
            <a:off x="2757240" y="4642200"/>
            <a:ext cx="1281240" cy="360"/>
          </a:xfrm>
          <a:prstGeom prst="line">
            <a:avLst/>
          </a:prstGeom>
          <a:ln w="76320">
            <a:solidFill>
              <a:srgbClr val="ff0000"/>
            </a:solidFill>
            <a:round/>
          </a:ln>
        </p:spPr>
        <p:style>
          <a:lnRef idx="2">
            <a:schemeClr val="accent1"/>
          </a:lnRef>
          <a:fillRef idx="0">
            <a:schemeClr val="accent1"/>
          </a:fillRef>
          <a:effectRef idx="1">
            <a:schemeClr val="accent1"/>
          </a:effectRef>
          <a:fontRef idx="minor"/>
        </p:style>
      </p:sp>
      <p:sp>
        <p:nvSpPr>
          <p:cNvPr id="212" name="Line 12"/>
          <p:cNvSpPr/>
          <p:nvPr/>
        </p:nvSpPr>
        <p:spPr>
          <a:xfrm>
            <a:off x="457200" y="4640760"/>
            <a:ext cx="1280880" cy="360"/>
          </a:xfrm>
          <a:prstGeom prst="line">
            <a:avLst/>
          </a:prstGeom>
          <a:ln w="76320">
            <a:solidFill>
              <a:schemeClr val="accent1">
                <a:lumMod val="75000"/>
              </a:schemeClr>
            </a:solidFill>
            <a:round/>
          </a:ln>
        </p:spPr>
        <p:style>
          <a:lnRef idx="2">
            <a:schemeClr val="accent1"/>
          </a:lnRef>
          <a:fillRef idx="0">
            <a:schemeClr val="accent1"/>
          </a:fillRef>
          <a:effectRef idx="1">
            <a:schemeClr val="accent1"/>
          </a:effectRef>
          <a:fontRef idx="minor"/>
        </p:style>
      </p:sp>
      <p:sp>
        <p:nvSpPr>
          <p:cNvPr id="213" name="CustomShape 13"/>
          <p:cNvSpPr/>
          <p:nvPr/>
        </p:nvSpPr>
        <p:spPr>
          <a:xfrm>
            <a:off x="361800" y="4411440"/>
            <a:ext cx="177768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200" spc="-1" strike="noStrike">
                <a:solidFill>
                  <a:srgbClr val="58585b"/>
                </a:solidFill>
                <a:uFill>
                  <a:solidFill>
                    <a:srgbClr val="ffffff"/>
                  </a:solidFill>
                </a:uFill>
                <a:latin typeface="Arial Narrow"/>
                <a:ea typeface="ＭＳ Ｐゴシック"/>
              </a:rPr>
              <a:t>Measured (TCP Reno)</a:t>
            </a:r>
            <a:endParaRPr b="0" lang="en-US" sz="1200" spc="-1" strike="noStrike">
              <a:solidFill>
                <a:srgbClr val="000000"/>
              </a:solidFill>
              <a:uFill>
                <a:solidFill>
                  <a:srgbClr val="ffffff"/>
                </a:solidFill>
              </a:uFill>
              <a:latin typeface="Arial"/>
            </a:endParaRPr>
          </a:p>
        </p:txBody>
      </p:sp>
      <p:sp>
        <p:nvSpPr>
          <p:cNvPr id="214" name="CustomShape 14"/>
          <p:cNvSpPr/>
          <p:nvPr/>
        </p:nvSpPr>
        <p:spPr>
          <a:xfrm>
            <a:off x="2660760" y="4410000"/>
            <a:ext cx="156348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200" spc="-1" strike="noStrike">
                <a:solidFill>
                  <a:srgbClr val="58585b"/>
                </a:solidFill>
                <a:uFill>
                  <a:solidFill>
                    <a:srgbClr val="ffffff"/>
                  </a:solidFill>
                </a:uFill>
                <a:latin typeface="Arial Narrow"/>
                <a:ea typeface="ＭＳ Ｐゴシック"/>
              </a:rPr>
              <a:t>Measured (HTCP)</a:t>
            </a:r>
            <a:endParaRPr b="0" lang="en-US" sz="1200" spc="-1" strike="noStrike">
              <a:solidFill>
                <a:srgbClr val="000000"/>
              </a:solidFill>
              <a:uFill>
                <a:solidFill>
                  <a:srgbClr val="ffffff"/>
                </a:solidFill>
              </a:uFill>
              <a:latin typeface="Arial"/>
            </a:endParaRPr>
          </a:p>
        </p:txBody>
      </p:sp>
      <p:sp>
        <p:nvSpPr>
          <p:cNvPr id="215" name="CustomShape 15"/>
          <p:cNvSpPr/>
          <p:nvPr/>
        </p:nvSpPr>
        <p:spPr>
          <a:xfrm>
            <a:off x="5081760" y="4410000"/>
            <a:ext cx="198396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200" spc="-1" strike="noStrike">
                <a:solidFill>
                  <a:srgbClr val="58585b"/>
                </a:solidFill>
                <a:uFill>
                  <a:solidFill>
                    <a:srgbClr val="ffffff"/>
                  </a:solidFill>
                </a:uFill>
                <a:latin typeface="Arial Narrow"/>
                <a:ea typeface="ＭＳ Ｐゴシック"/>
              </a:rPr>
              <a:t>Theoretical (TCP Reno)</a:t>
            </a:r>
            <a:endParaRPr b="0" lang="en-US" sz="1200" spc="-1" strike="noStrike">
              <a:solidFill>
                <a:srgbClr val="000000"/>
              </a:solidFill>
              <a:uFill>
                <a:solidFill>
                  <a:srgbClr val="ffffff"/>
                </a:solidFill>
              </a:uFill>
              <a:latin typeface="Arial"/>
            </a:endParaRPr>
          </a:p>
        </p:txBody>
      </p:sp>
      <p:sp>
        <p:nvSpPr>
          <p:cNvPr id="216" name="CustomShape 16"/>
          <p:cNvSpPr/>
          <p:nvPr/>
        </p:nvSpPr>
        <p:spPr>
          <a:xfrm>
            <a:off x="7426440" y="4408920"/>
            <a:ext cx="173160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200" spc="-1" strike="noStrike">
                <a:solidFill>
                  <a:srgbClr val="58585b"/>
                </a:solidFill>
                <a:uFill>
                  <a:solidFill>
                    <a:srgbClr val="ffffff"/>
                  </a:solidFill>
                </a:uFill>
                <a:latin typeface="Arial Narrow"/>
                <a:ea typeface="ＭＳ Ｐゴシック"/>
              </a:rPr>
              <a:t>Measured (no loss)</a:t>
            </a:r>
            <a:endParaRPr b="0" lang="en-US" sz="1200" spc="-1" strike="noStrike">
              <a:solidFill>
                <a:srgbClr val="000000"/>
              </a:solidFill>
              <a:uFill>
                <a:solidFill>
                  <a:srgbClr val="ffffff"/>
                </a:solidFill>
              </a:uFill>
              <a:latin typeface="Arial"/>
            </a:endParaRPr>
          </a:p>
        </p:txBody>
      </p:sp>
      <p:sp>
        <p:nvSpPr>
          <p:cNvPr id="217" name="CustomShape 17"/>
          <p:cNvSpPr/>
          <p:nvPr/>
        </p:nvSpPr>
        <p:spPr>
          <a:xfrm>
            <a:off x="4138560" y="1764360"/>
            <a:ext cx="3387240" cy="11869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58585b"/>
                </a:solidFill>
                <a:uFill>
                  <a:solidFill>
                    <a:srgbClr val="ffffff"/>
                  </a:solidFill>
                </a:uFill>
                <a:latin typeface="Arial Narrow"/>
                <a:ea typeface="ＭＳ Ｐゴシック"/>
              </a:rPr>
              <a:t>With loss, high performance  beyond metro distances is essentially impossible</a:t>
            </a:r>
            <a:endParaRPr b="0" lang="en-US" sz="1800" spc="-1" strike="noStrike">
              <a:solidFill>
                <a:srgbClr val="000000"/>
              </a:solidFill>
              <a:uFill>
                <a:solidFill>
                  <a:srgbClr val="ffffff"/>
                </a:solidFill>
              </a:uFill>
              <a:latin typeface="Arial"/>
            </a:endParaRPr>
          </a:p>
        </p:txBody>
      </p:sp>
      <p:sp>
        <p:nvSpPr>
          <p:cNvPr id="218" name="TextShape 18"/>
          <p:cNvSpPr txBox="1"/>
          <p:nvPr/>
        </p:nvSpPr>
        <p:spPr>
          <a:xfrm>
            <a:off x="212760" y="4938120"/>
            <a:ext cx="3238200" cy="136440"/>
          </a:xfrm>
          <a:prstGeom prst="rect">
            <a:avLst/>
          </a:prstGeom>
          <a:noFill/>
          <a:ln>
            <a:noFill/>
          </a:ln>
        </p:spPr>
        <p:txBody>
          <a:bodyPr anchor="ctr"/>
          <a:p>
            <a:pPr>
              <a:lnSpc>
                <a:spcPct val="100000"/>
              </a:lnSpc>
            </a:pPr>
            <a:fld id="{D85B8FD2-B913-4279-8D3A-515206FD25AD}"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06A28C92-56C2-4B7A-8912-2DAE5BC01D81}"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19" name="CustomShape 19"/>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Notional Network Logical Diagram</a:t>
            </a:r>
            <a:endParaRPr b="0" lang="en-US" sz="3200" spc="-1" strike="noStrike">
              <a:solidFill>
                <a:srgbClr val="58585b"/>
              </a:solidFill>
              <a:uFill>
                <a:solidFill>
                  <a:srgbClr val="ffffff"/>
                </a:solidFill>
              </a:uFill>
              <a:latin typeface="Calibri"/>
            </a:endParaRPr>
          </a:p>
        </p:txBody>
      </p:sp>
      <p:pic>
        <p:nvPicPr>
          <p:cNvPr id="519" name="Content Placeholder 5" descr=""/>
          <p:cNvPicPr/>
          <p:nvPr/>
        </p:nvPicPr>
        <p:blipFill>
          <a:blip r:embed="rId1"/>
          <a:srcRect l="0" t="14429" r="0" b="14429"/>
          <a:stretch/>
        </p:blipFill>
        <p:spPr>
          <a:xfrm>
            <a:off x="152280" y="888840"/>
            <a:ext cx="8745480" cy="4847760"/>
          </a:xfrm>
          <a:prstGeom prst="rect">
            <a:avLst/>
          </a:prstGeom>
          <a:ln>
            <a:noFill/>
          </a:ln>
        </p:spPr>
      </p:pic>
      <p:sp>
        <p:nvSpPr>
          <p:cNvPr id="520" name="TextShape 2"/>
          <p:cNvSpPr txBox="1"/>
          <p:nvPr/>
        </p:nvSpPr>
        <p:spPr>
          <a:xfrm>
            <a:off x="212760" y="4938120"/>
            <a:ext cx="3238200" cy="136440"/>
          </a:xfrm>
          <a:prstGeom prst="rect">
            <a:avLst/>
          </a:prstGeom>
          <a:noFill/>
          <a:ln>
            <a:noFill/>
          </a:ln>
        </p:spPr>
        <p:txBody>
          <a:bodyPr anchor="ctr"/>
          <a:p>
            <a:pPr>
              <a:lnSpc>
                <a:spcPct val="100000"/>
              </a:lnSpc>
            </a:pPr>
            <a:fld id="{E329C1D5-4B83-486A-B21A-7B53BB3B608B}"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D6A0451E-BDDE-4FEE-ACA4-594A533C9A78}"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521" name="CustomShape 3"/>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62" dur="indefinite" restart="never" nodeType="tmRoot">
          <p:childTnLst>
            <p:seq>
              <p:cTn id="163"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Ad Hoc DTN Deployment</a:t>
            </a:r>
            <a:endParaRPr b="0" lang="en-US" sz="3200" spc="-1" strike="noStrike">
              <a:solidFill>
                <a:srgbClr val="58585b"/>
              </a:solidFill>
              <a:uFill>
                <a:solidFill>
                  <a:srgbClr val="ffffff"/>
                </a:solidFill>
              </a:uFill>
              <a:latin typeface="Calibri"/>
            </a:endParaRPr>
          </a:p>
        </p:txBody>
      </p:sp>
      <p:sp>
        <p:nvSpPr>
          <p:cNvPr id="523" name="TextShape 2"/>
          <p:cNvSpPr txBox="1"/>
          <p:nvPr/>
        </p:nvSpPr>
        <p:spPr>
          <a:xfrm>
            <a:off x="457200" y="2588760"/>
            <a:ext cx="4876560" cy="234900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1600" spc="-1" strike="noStrike">
                <a:solidFill>
                  <a:srgbClr val="58585b"/>
                </a:solidFill>
                <a:uFill>
                  <a:solidFill>
                    <a:srgbClr val="ffffff"/>
                  </a:solidFill>
                </a:uFill>
                <a:latin typeface="Calibri"/>
              </a:rPr>
              <a:t>If present, perfSONAR is at the border</a:t>
            </a:r>
            <a:endParaRPr b="0" lang="en-US" sz="1600" spc="-1" strike="noStrike">
              <a:solidFill>
                <a:srgbClr val="58585b"/>
              </a:solidFill>
              <a:uFill>
                <a:solidFill>
                  <a:srgbClr val="ffffff"/>
                </a:solidFill>
              </a:uFill>
              <a:latin typeface="Calibri"/>
            </a:endParaRPr>
          </a:p>
          <a:p>
            <a:pPr lvl="1" marL="458640" indent="-228240">
              <a:lnSpc>
                <a:spcPct val="100000"/>
              </a:lnSpc>
              <a:spcBef>
                <a:spcPts val="320"/>
              </a:spcBef>
              <a:buClr>
                <a:srgbClr val="58585b"/>
              </a:buClr>
              <a:buSzPct val="85000"/>
              <a:buFont typeface="Arial"/>
              <a:buChar char="–"/>
            </a:pPr>
            <a:r>
              <a:rPr b="0" lang="en-US" sz="1600" spc="-1" strike="noStrike">
                <a:solidFill>
                  <a:srgbClr val="58585b"/>
                </a:solidFill>
                <a:uFill>
                  <a:solidFill>
                    <a:srgbClr val="ffffff"/>
                  </a:solidFill>
                </a:uFill>
                <a:latin typeface="Calibri"/>
              </a:rPr>
              <a:t>This is a good start</a:t>
            </a:r>
            <a:endParaRPr b="0" lang="en-US" sz="1600" spc="-1" strike="noStrike">
              <a:solidFill>
                <a:srgbClr val="58585b"/>
              </a:solidFill>
              <a:uFill>
                <a:solidFill>
                  <a:srgbClr val="ffffff"/>
                </a:solidFill>
              </a:uFill>
              <a:latin typeface="Calibri"/>
            </a:endParaRPr>
          </a:p>
          <a:p>
            <a:pPr lvl="1" marL="458640" indent="-228240">
              <a:lnSpc>
                <a:spcPct val="100000"/>
              </a:lnSpc>
              <a:spcBef>
                <a:spcPts val="320"/>
              </a:spcBef>
              <a:buClr>
                <a:srgbClr val="58585b"/>
              </a:buClr>
              <a:buSzPct val="85000"/>
              <a:buFont typeface="Arial"/>
              <a:buChar char="–"/>
            </a:pPr>
            <a:r>
              <a:rPr b="0" lang="en-US" sz="1600" spc="-1" strike="noStrike">
                <a:solidFill>
                  <a:srgbClr val="58585b"/>
                </a:solidFill>
                <a:uFill>
                  <a:solidFill>
                    <a:srgbClr val="ffffff"/>
                  </a:solidFill>
                </a:uFill>
                <a:latin typeface="Calibri"/>
              </a:rPr>
              <a:t>Need a second one next to the DTN</a:t>
            </a:r>
            <a:endParaRPr b="0" lang="en-US" sz="16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1600" spc="-1" strike="noStrike">
                <a:solidFill>
                  <a:srgbClr val="58585b"/>
                </a:solidFill>
                <a:uFill>
                  <a:solidFill>
                    <a:srgbClr val="ffffff"/>
                  </a:solidFill>
                </a:uFill>
                <a:latin typeface="Calibri"/>
              </a:rPr>
              <a:t>Entire LAN path has to be sized for data flows</a:t>
            </a:r>
            <a:endParaRPr b="0" lang="en-US" sz="16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1600" spc="-1" strike="noStrike">
                <a:solidFill>
                  <a:srgbClr val="58585b"/>
                </a:solidFill>
                <a:uFill>
                  <a:solidFill>
                    <a:srgbClr val="ffffff"/>
                  </a:solidFill>
                </a:uFill>
                <a:latin typeface="Calibri"/>
              </a:rPr>
              <a:t>Entire LAN path is part of any troubleshooting exercise</a:t>
            </a:r>
            <a:endParaRPr b="0" lang="en-US" sz="16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1600" spc="-1" strike="noStrike">
                <a:solidFill>
                  <a:srgbClr val="58585b"/>
                </a:solidFill>
                <a:uFill>
                  <a:solidFill>
                    <a:srgbClr val="ffffff"/>
                  </a:solidFill>
                </a:uFill>
                <a:latin typeface="Calibri"/>
              </a:rPr>
              <a:t>This usually fails to provide the necessary performance.</a:t>
            </a:r>
            <a:endParaRPr b="0" lang="en-US" sz="1600" spc="-1" strike="noStrike">
              <a:solidFill>
                <a:srgbClr val="58585b"/>
              </a:solidFill>
              <a:uFill>
                <a:solidFill>
                  <a:srgbClr val="ffffff"/>
                </a:solidFill>
              </a:uFill>
              <a:latin typeface="Calibri"/>
            </a:endParaRPr>
          </a:p>
        </p:txBody>
      </p:sp>
      <p:sp>
        <p:nvSpPr>
          <p:cNvPr id="524" name="CustomShape 3"/>
          <p:cNvSpPr/>
          <p:nvPr/>
        </p:nvSpPr>
        <p:spPr>
          <a:xfrm>
            <a:off x="457200" y="755640"/>
            <a:ext cx="4495320" cy="1117080"/>
          </a:xfrm>
          <a:prstGeom prst="rect">
            <a:avLst/>
          </a:prstGeom>
          <a:noFill/>
          <a:ln w="9360">
            <a:noFill/>
          </a:ln>
        </p:spPr>
        <p:style>
          <a:lnRef idx="0"/>
          <a:fillRef idx="0"/>
          <a:effectRef idx="0"/>
          <a:fontRef idx="minor"/>
        </p:style>
        <p:txBody>
          <a:bodyPr/>
          <a:p>
            <a:pPr marL="343080" indent="-342720">
              <a:lnSpc>
                <a:spcPct val="100000"/>
              </a:lnSpc>
              <a:spcBef>
                <a:spcPts val="1199"/>
              </a:spcBef>
            </a:pPr>
            <a:r>
              <a:rPr b="0" i="1" lang="en-US" sz="1200" spc="-1" strike="noStrike">
                <a:solidFill>
                  <a:srgbClr val="008000"/>
                </a:solidFill>
                <a:uFill>
                  <a:solidFill>
                    <a:srgbClr val="ffffff"/>
                  </a:solidFill>
                </a:uFill>
                <a:latin typeface="Calibri"/>
                <a:ea typeface="ＭＳ Ｐゴシック"/>
              </a:rPr>
              <a:t>This is often what gets tried first</a:t>
            </a:r>
            <a:endParaRPr b="0" lang="en-US" sz="1200" spc="-1" strike="noStrike">
              <a:solidFill>
                <a:srgbClr val="000000"/>
              </a:solidFill>
              <a:uFill>
                <a:solidFill>
                  <a:srgbClr val="ffffff"/>
                </a:solidFill>
              </a:uFill>
              <a:latin typeface="Arial"/>
            </a:endParaRPr>
          </a:p>
          <a:p>
            <a:pPr marL="343080" indent="-342720">
              <a:lnSpc>
                <a:spcPct val="100000"/>
              </a:lnSpc>
              <a:spcBef>
                <a:spcPts val="1199"/>
              </a:spcBef>
            </a:pPr>
            <a:r>
              <a:rPr b="0" lang="en-US" sz="1600" spc="-1" strike="noStrike">
                <a:solidFill>
                  <a:srgbClr val="58585b"/>
                </a:solidFill>
                <a:uFill>
                  <a:solidFill>
                    <a:srgbClr val="ffffff"/>
                  </a:solidFill>
                </a:uFill>
                <a:latin typeface="Calibri"/>
                <a:ea typeface="ＭＳ Ｐゴシック"/>
              </a:rPr>
              <a:t>Data transfer node deployed where the owner has space</a:t>
            </a:r>
            <a:endParaRPr b="0" lang="en-US" sz="1600" spc="-1" strike="noStrike">
              <a:solidFill>
                <a:srgbClr val="000000"/>
              </a:solidFill>
              <a:uFill>
                <a:solidFill>
                  <a:srgbClr val="ffffff"/>
                </a:solidFill>
              </a:uFill>
              <a:latin typeface="Arial"/>
            </a:endParaRPr>
          </a:p>
          <a:p>
            <a:pPr lvl="1" marL="457200" indent="-228240">
              <a:lnSpc>
                <a:spcPct val="100000"/>
              </a:lnSpc>
              <a:spcBef>
                <a:spcPts val="901"/>
              </a:spcBef>
              <a:buClr>
                <a:srgbClr val="58585b"/>
              </a:buClr>
              <a:buFont typeface="Arial"/>
              <a:buChar char="•"/>
            </a:pPr>
            <a:r>
              <a:rPr b="0" lang="en-US" sz="1600" spc="-1" strike="noStrike">
                <a:solidFill>
                  <a:srgbClr val="58585b"/>
                </a:solidFill>
                <a:uFill>
                  <a:solidFill>
                    <a:srgbClr val="ffffff"/>
                  </a:solidFill>
                </a:uFill>
                <a:latin typeface="Calibri"/>
                <a:ea typeface="ＭＳ Ｐゴシック"/>
              </a:rPr>
              <a:t>This is often the easiest thing to do at the time</a:t>
            </a:r>
            <a:endParaRPr b="0" lang="en-US" sz="1600" spc="-1" strike="noStrike">
              <a:solidFill>
                <a:srgbClr val="000000"/>
              </a:solidFill>
              <a:uFill>
                <a:solidFill>
                  <a:srgbClr val="ffffff"/>
                </a:solidFill>
              </a:uFill>
              <a:latin typeface="Arial"/>
            </a:endParaRPr>
          </a:p>
          <a:p>
            <a:pPr lvl="1" marL="457200" indent="-228240">
              <a:lnSpc>
                <a:spcPct val="100000"/>
              </a:lnSpc>
              <a:spcBef>
                <a:spcPts val="901"/>
              </a:spcBef>
              <a:buClr>
                <a:srgbClr val="58585b"/>
              </a:buClr>
              <a:buFont typeface="Arial"/>
              <a:buChar char="•"/>
            </a:pPr>
            <a:r>
              <a:rPr b="0" lang="en-US" sz="1600" spc="-1" strike="noStrike">
                <a:solidFill>
                  <a:srgbClr val="58585b"/>
                </a:solidFill>
                <a:uFill>
                  <a:solidFill>
                    <a:srgbClr val="ffffff"/>
                  </a:solidFill>
                </a:uFill>
                <a:latin typeface="Calibri"/>
                <a:ea typeface="ＭＳ Ｐゴシック"/>
              </a:rPr>
              <a:t>Straightforward to turn on, hard to achieve performance</a:t>
            </a:r>
            <a:endParaRPr b="0" lang="en-US" sz="1600" spc="-1" strike="noStrike">
              <a:solidFill>
                <a:srgbClr val="000000"/>
              </a:solidFill>
              <a:uFill>
                <a:solidFill>
                  <a:srgbClr val="ffffff"/>
                </a:solidFill>
              </a:uFill>
              <a:latin typeface="Arial"/>
            </a:endParaRPr>
          </a:p>
        </p:txBody>
      </p:sp>
      <p:pic>
        <p:nvPicPr>
          <p:cNvPr id="525" name="Content Placeholder 9" descr=""/>
          <p:cNvPicPr/>
          <p:nvPr/>
        </p:nvPicPr>
        <p:blipFill>
          <a:blip r:embed="rId1"/>
          <a:srcRect l="0" t="3673" r="0" b="14429"/>
          <a:stretch/>
        </p:blipFill>
        <p:spPr>
          <a:xfrm>
            <a:off x="3922920" y="755640"/>
            <a:ext cx="6042600" cy="3790440"/>
          </a:xfrm>
          <a:prstGeom prst="rect">
            <a:avLst/>
          </a:prstGeom>
          <a:ln w="9360">
            <a:noFill/>
          </a:ln>
        </p:spPr>
      </p:pic>
      <p:sp>
        <p:nvSpPr>
          <p:cNvPr id="526" name="TextShape 4"/>
          <p:cNvSpPr txBox="1"/>
          <p:nvPr/>
        </p:nvSpPr>
        <p:spPr>
          <a:xfrm>
            <a:off x="212760" y="4938120"/>
            <a:ext cx="3238200" cy="136440"/>
          </a:xfrm>
          <a:prstGeom prst="rect">
            <a:avLst/>
          </a:prstGeom>
          <a:noFill/>
          <a:ln>
            <a:noFill/>
          </a:ln>
        </p:spPr>
        <p:txBody>
          <a:bodyPr anchor="ctr"/>
          <a:p>
            <a:pPr>
              <a:lnSpc>
                <a:spcPct val="100000"/>
              </a:lnSpc>
            </a:pPr>
            <a:fld id="{3E1D49C4-3191-4310-B5D2-BC08C8ED1E58}"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2"/>
              </a:rPr>
              <a:t>engage@es.net</a:t>
            </a:r>
            <a:r>
              <a:rPr b="0" lang="en-US" sz="800" spc="-1" strike="noStrike">
                <a:solidFill>
                  <a:srgbClr val="000000"/>
                </a:solidFill>
                <a:uFill>
                  <a:solidFill>
                    <a:srgbClr val="ffffff"/>
                  </a:solidFill>
                </a:uFill>
                <a:latin typeface="Arial"/>
              </a:rPr>
              <a:t>) - </a:t>
            </a:r>
            <a:fld id="{927F2A16-D28B-4158-A78E-E9C34A3E8D34}"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527" name="CustomShape 5"/>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3"/>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64" dur="indefinite" restart="never" nodeType="tmRoot">
          <p:childTnLst>
            <p:seq>
              <p:cTn id="165"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Working With TCP In Practice</a:t>
            </a:r>
            <a:endParaRPr b="0" lang="en-US" sz="3200" spc="-1" strike="noStrike">
              <a:solidFill>
                <a:srgbClr val="58585b"/>
              </a:solidFill>
              <a:uFill>
                <a:solidFill>
                  <a:srgbClr val="ffffff"/>
                </a:solidFill>
              </a:uFill>
              <a:latin typeface="Calibri"/>
            </a:endParaRPr>
          </a:p>
        </p:txBody>
      </p:sp>
      <p:sp>
        <p:nvSpPr>
          <p:cNvPr id="221" name="TextShape 2"/>
          <p:cNvSpPr txBox="1"/>
          <p:nvPr/>
        </p:nvSpPr>
        <p:spPr>
          <a:xfrm>
            <a:off x="457200" y="1139760"/>
            <a:ext cx="8229240" cy="362268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Far easier to support TCP than to fix TCP</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People have been trying to fix TCP for years – limited success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Like it or not we’re stuck with TCP in the general case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Pragmatically speaking, we must accommodate TCP</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Sufficient bandwidth to avoid congestion</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Zero packet loss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Verifiable infrastructure</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Networks are complex</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Must be able to locate problems quickly</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Small footprint is a huge win – small number of devices so that problem isolation is tractable</a:t>
            </a:r>
            <a:endParaRPr b="0" lang="en-US" sz="1800" spc="-1" strike="noStrike">
              <a:solidFill>
                <a:srgbClr val="58585b"/>
              </a:solidFill>
              <a:uFill>
                <a:solidFill>
                  <a:srgbClr val="ffffff"/>
                </a:solidFill>
              </a:uFill>
              <a:latin typeface="Calibri"/>
            </a:endParaRPr>
          </a:p>
        </p:txBody>
      </p:sp>
      <p:sp>
        <p:nvSpPr>
          <p:cNvPr id="222" name="TextShape 3"/>
          <p:cNvSpPr txBox="1"/>
          <p:nvPr/>
        </p:nvSpPr>
        <p:spPr>
          <a:xfrm>
            <a:off x="212760" y="4938120"/>
            <a:ext cx="3238200" cy="136440"/>
          </a:xfrm>
          <a:prstGeom prst="rect">
            <a:avLst/>
          </a:prstGeom>
          <a:noFill/>
          <a:ln>
            <a:noFill/>
          </a:ln>
        </p:spPr>
        <p:txBody>
          <a:bodyPr anchor="ctr"/>
          <a:p>
            <a:pPr>
              <a:lnSpc>
                <a:spcPct val="100000"/>
              </a:lnSpc>
            </a:pPr>
            <a:fld id="{68C040BF-A8D6-4A95-83F4-55A8FA98146C}"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8965A907-A763-4D62-9B45-D2295B45493F}"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23"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457200" y="205920"/>
            <a:ext cx="8229240" cy="856800"/>
          </a:xfrm>
          <a:prstGeom prst="rect">
            <a:avLst/>
          </a:prstGeom>
          <a:noFill/>
          <a:ln>
            <a:noFill/>
          </a:ln>
        </p:spPr>
        <p:txBody>
          <a:bodyPr anchor="ctr"/>
          <a:p>
            <a:pPr>
              <a:lnSpc>
                <a:spcPct val="100000"/>
              </a:lnSpc>
            </a:pPr>
            <a:r>
              <a:rPr b="1" lang="en-US" sz="3200" spc="-1" strike="noStrike">
                <a:solidFill>
                  <a:srgbClr val="58585b"/>
                </a:solidFill>
                <a:uFill>
                  <a:solidFill>
                    <a:srgbClr val="ffffff"/>
                  </a:solidFill>
                </a:uFill>
                <a:latin typeface="Calibri"/>
              </a:rPr>
              <a:t>Putting A Solution Together</a:t>
            </a:r>
            <a:endParaRPr b="0" lang="en-US" sz="3200" spc="-1" strike="noStrike">
              <a:solidFill>
                <a:srgbClr val="58585b"/>
              </a:solidFill>
              <a:uFill>
                <a:solidFill>
                  <a:srgbClr val="ffffff"/>
                </a:solidFill>
              </a:uFill>
              <a:latin typeface="Calibri"/>
            </a:endParaRPr>
          </a:p>
        </p:txBody>
      </p:sp>
      <p:sp>
        <p:nvSpPr>
          <p:cNvPr id="225" name="TextShape 2"/>
          <p:cNvSpPr txBox="1"/>
          <p:nvPr/>
        </p:nvSpPr>
        <p:spPr>
          <a:xfrm>
            <a:off x="457200" y="1063080"/>
            <a:ext cx="8229240" cy="3664440"/>
          </a:xfrm>
          <a:prstGeom prst="rect">
            <a:avLst/>
          </a:prstGeom>
          <a:noFill/>
          <a:ln>
            <a:noFill/>
          </a:ln>
        </p:spPr>
        <p:txBody>
          <a:bodyPr>
            <a:normAutofit/>
          </a:bodyPr>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Effective support for TCP-based data transfer</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Design for correct, consistent, high-performance operation</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Design for ease of troubleshooting</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Easy adoption is critical</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Large laboratories and universities have extensive IT deployments</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Drastic change is prohibitively difficult</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Cybersecurity – defensible without compromising performance</a:t>
            </a:r>
            <a:endParaRPr b="0" lang="en-US" sz="2000" spc="-1" strike="noStrike">
              <a:solidFill>
                <a:srgbClr val="58585b"/>
              </a:solidFill>
              <a:uFill>
                <a:solidFill>
                  <a:srgbClr val="ffffff"/>
                </a:solidFill>
              </a:uFill>
              <a:latin typeface="Calibri"/>
            </a:endParaRPr>
          </a:p>
          <a:p>
            <a:pPr marL="228600" indent="-228240">
              <a:lnSpc>
                <a:spcPct val="100000"/>
              </a:lnSpc>
              <a:spcBef>
                <a:spcPts val="879"/>
              </a:spcBef>
              <a:buClr>
                <a:srgbClr val="2db2cf"/>
              </a:buClr>
              <a:buFont typeface="Arial"/>
              <a:buChar char="•"/>
            </a:pPr>
            <a:r>
              <a:rPr b="0" lang="en-US" sz="2000" spc="-1" strike="noStrike">
                <a:solidFill>
                  <a:srgbClr val="58585b"/>
                </a:solidFill>
                <a:uFill>
                  <a:solidFill>
                    <a:srgbClr val="ffffff"/>
                  </a:solidFill>
                </a:uFill>
                <a:latin typeface="Calibri"/>
              </a:rPr>
              <a:t>Borrow ideas from traditional network security</a:t>
            </a:r>
            <a:endParaRPr b="0" lang="en-US" sz="20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Traditional DMZ</a:t>
            </a:r>
            <a:endParaRPr b="0" lang="en-US" sz="20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Separate enclave at network perimeter (“Demilitarized Zone”)</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Specific location for external-facing services</a:t>
            </a:r>
            <a:endParaRPr b="0" lang="en-US" sz="1800" spc="-1" strike="noStrike">
              <a:solidFill>
                <a:srgbClr val="58585b"/>
              </a:solidFill>
              <a:uFill>
                <a:solidFill>
                  <a:srgbClr val="ffffff"/>
                </a:solidFill>
              </a:uFill>
              <a:latin typeface="Calibri"/>
            </a:endParaRPr>
          </a:p>
          <a:p>
            <a:pPr lvl="2" marL="689040" indent="-229680">
              <a:lnSpc>
                <a:spcPct val="100000"/>
              </a:lnSpc>
              <a:spcBef>
                <a:spcPts val="360"/>
              </a:spcBef>
              <a:buClr>
                <a:srgbClr val="58585b"/>
              </a:buClr>
              <a:buFont typeface="Arial"/>
              <a:buChar char="•"/>
            </a:pPr>
            <a:r>
              <a:rPr b="0" lang="en-US" sz="1800" spc="-1" strike="noStrike">
                <a:solidFill>
                  <a:srgbClr val="58585b"/>
                </a:solidFill>
                <a:uFill>
                  <a:solidFill>
                    <a:srgbClr val="ffffff"/>
                  </a:solidFill>
                </a:uFill>
                <a:latin typeface="Calibri"/>
              </a:rPr>
              <a:t>Clean separation from internal network</a:t>
            </a:r>
            <a:endParaRPr b="0" lang="en-US" sz="1800" spc="-1" strike="noStrike">
              <a:solidFill>
                <a:srgbClr val="58585b"/>
              </a:solidFill>
              <a:uFill>
                <a:solidFill>
                  <a:srgbClr val="ffffff"/>
                </a:solidFill>
              </a:uFill>
              <a:latin typeface="Calibri"/>
            </a:endParaRPr>
          </a:p>
          <a:p>
            <a:pPr lvl="1" marL="458640" indent="-228240">
              <a:lnSpc>
                <a:spcPct val="100000"/>
              </a:lnSpc>
              <a:spcBef>
                <a:spcPts val="400"/>
              </a:spcBef>
              <a:buClr>
                <a:srgbClr val="58585b"/>
              </a:buClr>
              <a:buSzPct val="85000"/>
              <a:buFont typeface="Arial"/>
              <a:buChar char="–"/>
            </a:pPr>
            <a:r>
              <a:rPr b="0" lang="en-US" sz="2000" spc="-1" strike="noStrike">
                <a:solidFill>
                  <a:srgbClr val="58585b"/>
                </a:solidFill>
                <a:uFill>
                  <a:solidFill>
                    <a:srgbClr val="ffffff"/>
                  </a:solidFill>
                </a:uFill>
                <a:latin typeface="Calibri"/>
              </a:rPr>
              <a:t>Do the same thing for science – </a:t>
            </a:r>
            <a:r>
              <a:rPr b="1" i="1" lang="en-US" sz="2000" spc="-1" strike="noStrike">
                <a:solidFill>
                  <a:srgbClr val="58585b"/>
                </a:solidFill>
                <a:uFill>
                  <a:solidFill>
                    <a:srgbClr val="ffffff"/>
                  </a:solidFill>
                </a:uFill>
                <a:latin typeface="Calibri"/>
              </a:rPr>
              <a:t>Science DMZ</a:t>
            </a:r>
            <a:endParaRPr b="0" lang="en-US" sz="2000" spc="-1" strike="noStrike">
              <a:solidFill>
                <a:srgbClr val="58585b"/>
              </a:solidFill>
              <a:uFill>
                <a:solidFill>
                  <a:srgbClr val="ffffff"/>
                </a:solidFill>
              </a:uFill>
              <a:latin typeface="Calibri"/>
            </a:endParaRPr>
          </a:p>
        </p:txBody>
      </p:sp>
      <p:sp>
        <p:nvSpPr>
          <p:cNvPr id="226" name="TextShape 3"/>
          <p:cNvSpPr txBox="1"/>
          <p:nvPr/>
        </p:nvSpPr>
        <p:spPr>
          <a:xfrm>
            <a:off x="212760" y="4938120"/>
            <a:ext cx="3238200" cy="136440"/>
          </a:xfrm>
          <a:prstGeom prst="rect">
            <a:avLst/>
          </a:prstGeom>
          <a:noFill/>
          <a:ln>
            <a:noFill/>
          </a:ln>
        </p:spPr>
        <p:txBody>
          <a:bodyPr anchor="ctr"/>
          <a:p>
            <a:pPr>
              <a:lnSpc>
                <a:spcPct val="100000"/>
              </a:lnSpc>
            </a:pPr>
            <a:fld id="{D5B871C9-D131-4E54-8A40-D44CFF2604E2}" type="slidenum">
              <a:rPr b="0" lang="en-US" sz="800" spc="-1" strike="noStrike">
                <a:solidFill>
                  <a:srgbClr val="000000"/>
                </a:solidFill>
                <a:uFill>
                  <a:solidFill>
                    <a:srgbClr val="ffffff"/>
                  </a:solidFill>
                </a:uFill>
                <a:latin typeface="Arial"/>
              </a:rPr>
              <a:t>&lt;number&gt;</a:t>
            </a:fld>
            <a:r>
              <a:rPr b="0" lang="en-US" sz="800" spc="-1" strike="noStrike">
                <a:solidFill>
                  <a:srgbClr val="000000"/>
                </a:solidFill>
                <a:uFill>
                  <a:solidFill>
                    <a:srgbClr val="ffffff"/>
                  </a:solidFill>
                </a:uFill>
                <a:latin typeface="Arial"/>
              </a:rPr>
              <a:t> – ESnet Science Engagement (</a:t>
            </a:r>
            <a:r>
              <a:rPr b="0" lang="en-US" sz="800" spc="-1" strike="noStrike" u="sng">
                <a:solidFill>
                  <a:srgbClr val="266782"/>
                </a:solidFill>
                <a:uFill>
                  <a:solidFill>
                    <a:srgbClr val="ffffff"/>
                  </a:solidFill>
                </a:uFill>
                <a:latin typeface="Arial"/>
                <a:hlinkClick r:id="rId1"/>
              </a:rPr>
              <a:t>engage@es.net</a:t>
            </a:r>
            <a:r>
              <a:rPr b="0" lang="en-US" sz="800" spc="-1" strike="noStrike">
                <a:solidFill>
                  <a:srgbClr val="000000"/>
                </a:solidFill>
                <a:uFill>
                  <a:solidFill>
                    <a:srgbClr val="ffffff"/>
                  </a:solidFill>
                </a:uFill>
                <a:latin typeface="Arial"/>
              </a:rPr>
              <a:t>) - </a:t>
            </a:r>
            <a:fld id="{A11CCE96-21E5-40CE-805A-DEC8D42F5148}" type="datetime1">
              <a:rPr b="0" lang="en-US" sz="800" spc="-1" strike="noStrike">
                <a:solidFill>
                  <a:srgbClr val="000000"/>
                </a:solidFill>
                <a:uFill>
                  <a:solidFill>
                    <a:srgbClr val="ffffff"/>
                  </a:solidFill>
                </a:uFill>
                <a:latin typeface="Arial"/>
              </a:rPr>
              <a:t>06/01/2018</a:t>
            </a:fld>
            <a:endParaRPr b="0" lang="en-US" sz="800" spc="-1" strike="noStrike">
              <a:solidFill>
                <a:srgbClr val="000000"/>
              </a:solidFill>
              <a:uFill>
                <a:solidFill>
                  <a:srgbClr val="ffffff"/>
                </a:solidFill>
              </a:uFill>
              <a:latin typeface="Times New Roman"/>
            </a:endParaRPr>
          </a:p>
        </p:txBody>
      </p:sp>
      <p:sp>
        <p:nvSpPr>
          <p:cNvPr id="227" name="CustomShape 4"/>
          <p:cNvSpPr/>
          <p:nvPr/>
        </p:nvSpPr>
        <p:spPr>
          <a:xfrm>
            <a:off x="6062040" y="4792320"/>
            <a:ext cx="3081600" cy="316440"/>
          </a:xfrm>
          <a:prstGeom prst="rect">
            <a:avLst/>
          </a:prstGeom>
          <a:noFill/>
          <a:ln w="9360">
            <a:noFill/>
          </a:ln>
        </p:spPr>
        <p:style>
          <a:lnRef idx="0"/>
          <a:fillRef idx="0"/>
          <a:effectRef idx="0"/>
          <a:fontRef idx="minor"/>
        </p:style>
        <p:txBody>
          <a:bodyPr anchor="b"/>
          <a:p>
            <a:pPr algn="ctr">
              <a:lnSpc>
                <a:spcPct val="100000"/>
              </a:lnSpc>
              <a:spcBef>
                <a:spcPts val="1199"/>
              </a:spcBef>
            </a:pPr>
            <a:r>
              <a:rPr b="0" lang="en-US" sz="800" spc="-1" strike="noStrike">
                <a:solidFill>
                  <a:srgbClr val="ababae"/>
                </a:solidFill>
                <a:uFill>
                  <a:solidFill>
                    <a:srgbClr val="ffffff"/>
                  </a:solidFill>
                </a:uFill>
                <a:latin typeface="Calibri"/>
              </a:rPr>
              <a:t>© 2015, The Regents of the University of California, through Lawrence Berkeley National Laboratory and is licensed under </a:t>
            </a:r>
            <a:r>
              <a:rPr b="0" lang="en-US" sz="800" spc="-1" strike="noStrike" u="sng">
                <a:solidFill>
                  <a:srgbClr val="7bbdd8"/>
                </a:solidFill>
                <a:uFill>
                  <a:solidFill>
                    <a:srgbClr val="ffffff"/>
                  </a:solidFill>
                </a:uFill>
                <a:latin typeface="Calibri"/>
                <a:hlinkClick r:id="rId2"/>
              </a:rPr>
              <a:t>CC BY-NC-ND 4.0</a:t>
            </a:r>
            <a:r>
              <a:rPr b="0" lang="en-US" sz="800" spc="-1" strike="noStrike">
                <a:solidFill>
                  <a:srgbClr val="ababae"/>
                </a:solidFill>
                <a:uFill>
                  <a:solidFill>
                    <a:srgbClr val="ffffff"/>
                  </a:solidFill>
                </a:uFill>
                <a:latin typeface="Calibri"/>
              </a:rPr>
              <a:t> </a:t>
            </a:r>
            <a:endParaRPr b="0" lang="en-US" sz="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849</TotalTime>
  <Application>LibreOffice/5.2.7.2$Linux_X86_64 LibreOffice_project/20$Build-2</Application>
  <Words>10403</Words>
  <Paragraphs>1043</Paragraphs>
  <Company>Lawrence Berkekley Nationl Lab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2014-07-28T21:57:32Z</dcterms:created>
  <dc:creator>teid05</dc:creator>
  <dc:description/>
  <dc:language>en-US</dc:language>
  <cp:lastModifiedBy/>
  <cp:lastPrinted>2014-05-19T17:57:32Z</cp:lastPrinted>
  <dcterms:modified xsi:type="dcterms:W3CDTF">2018-06-01T07:00:34Z</dcterms:modified>
  <cp:revision>104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Lawrence Berkekley Nationl Lab</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58</vt:i4>
  </property>
  <property fmtid="{D5CDD505-2E9C-101B-9397-08002B2CF9AE}" pid="9" name="PresentationFormat">
    <vt:lpwstr>On-screen Show (16:9)</vt:lpwstr>
  </property>
  <property fmtid="{D5CDD505-2E9C-101B-9397-08002B2CF9AE}" pid="10" name="ScaleCrop">
    <vt:bool>0</vt:bool>
  </property>
  <property fmtid="{D5CDD505-2E9C-101B-9397-08002B2CF9AE}" pid="11" name="ShareDoc">
    <vt:bool>0</vt:bool>
  </property>
  <property fmtid="{D5CDD505-2E9C-101B-9397-08002B2CF9AE}" pid="12" name="Slides">
    <vt:i4>79</vt:i4>
  </property>
</Properties>
</file>